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notesMasterIdLst>
    <p:notesMasterId r:id="rId14"/>
  </p:notesMasterIdLst>
  <p:handoutMasterIdLst>
    <p:handoutMasterId r:id="rId15"/>
  </p:handoutMasterIdLst>
  <p:sldIdLst>
    <p:sldId id="326" r:id="rId2"/>
    <p:sldId id="359" r:id="rId3"/>
    <p:sldId id="376" r:id="rId4"/>
    <p:sldId id="377" r:id="rId5"/>
    <p:sldId id="390" r:id="rId6"/>
    <p:sldId id="394" r:id="rId7"/>
    <p:sldId id="378" r:id="rId8"/>
    <p:sldId id="379" r:id="rId9"/>
    <p:sldId id="380" r:id="rId10"/>
    <p:sldId id="385" r:id="rId11"/>
    <p:sldId id="386" r:id="rId12"/>
    <p:sldId id="391" r:id="rId13"/>
  </p:sldIdLst>
  <p:sldSz cx="9906000" cy="6858000" type="A4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  <p15:guide id="5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5D7C3"/>
    <a:srgbClr val="B7BA98"/>
    <a:srgbClr val="FF7C80"/>
    <a:srgbClr val="A3D1AE"/>
    <a:srgbClr val="616767"/>
    <a:srgbClr val="009AD3"/>
    <a:srgbClr val="00213A"/>
    <a:srgbClr val="004070"/>
    <a:srgbClr val="0070C0"/>
    <a:srgbClr val="7CC9D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8" autoAdjust="0"/>
    <p:restoredTop sz="88687" autoAdjust="0"/>
  </p:normalViewPr>
  <p:slideViewPr>
    <p:cSldViewPr snapToGrid="0">
      <p:cViewPr>
        <p:scale>
          <a:sx n="100" d="100"/>
          <a:sy n="100" d="100"/>
        </p:scale>
        <p:origin x="-1044" y="-78"/>
      </p:cViewPr>
      <p:guideLst>
        <p:guide orient="horz" pos="3986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870" y="-108"/>
      </p:cViewPr>
      <p:guideLst>
        <p:guide orient="horz" pos="2880"/>
        <p:guide orient="horz" pos="3127"/>
        <p:guide pos="2160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plotArea>
      <c:layout/>
      <c:pieChart>
        <c:varyColors val="1"/>
        <c:ser>
          <c:idx val="0"/>
          <c:order val="0"/>
          <c:cat>
            <c:strLit>
              <c:ptCount val="1"/>
              <c:pt idx="0">
                <c:v>Арматура</c:v>
              </c:pt>
            </c:strLit>
          </c:cat>
          <c:val>
            <c:numRef>
              <c:f>Лист1!$C$129:$C$133</c:f>
              <c:numCache>
                <c:formatCode>General</c:formatCode>
                <c:ptCount val="5"/>
                <c:pt idx="0">
                  <c:v>8</c:v>
                </c:pt>
                <c:pt idx="1">
                  <c:v>12</c:v>
                </c:pt>
                <c:pt idx="2">
                  <c:v>4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dLbls/>
        <c:firstSliceAng val="0"/>
      </c:pieChart>
    </c:plotArea>
    <c:legend>
      <c:legendPos val="r"/>
      <c:layout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zero"/>
  </c:chart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81E05-9910-46F9-A2F3-1AFBCD206144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4AC27-0B2D-4854-B46F-FDC70FA6C0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0084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A144E-CE39-446D-BBDC-4BAB46B4C798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8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8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4E260-E63E-4DAF-BE98-AB6CFC67E8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1606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86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52438" y="981709"/>
            <a:ext cx="4341631" cy="660253"/>
          </a:xfrm>
          <a:noFill/>
        </p:spPr>
        <p:txBody>
          <a:bodyPr lIns="0" anchor="b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2438" y="1842355"/>
            <a:ext cx="3461235" cy="637766"/>
          </a:xfrm>
        </p:spPr>
        <p:txBody>
          <a:bodyPr lIns="0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 smtClean="0"/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>
            <a:off x="452438" y="5826034"/>
            <a:ext cx="1623497" cy="0"/>
          </a:xfrm>
          <a:prstGeom prst="line">
            <a:avLst/>
          </a:prstGeom>
          <a:ln>
            <a:solidFill>
              <a:srgbClr val="5961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10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5399903"/>
            <a:ext cx="3400425" cy="426222"/>
          </a:xfrm>
        </p:spPr>
        <p:txBody>
          <a:bodyPr anchor="ctr">
            <a:normAutofit/>
          </a:bodyPr>
          <a:lstStyle>
            <a:lvl1pPr>
              <a:defRPr sz="12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Circe Light" charset="0"/>
                <a:ea typeface="Circe Light" charset="0"/>
                <a:cs typeface="Circe Light" charset="0"/>
              </a:defRPr>
            </a:lvl1pPr>
          </a:lstStyle>
          <a:p>
            <a:pPr lvl="0"/>
            <a:r>
              <a:rPr lang="ru-RU" smtClean="0"/>
              <a:t>Фамилия, имя, отчество</a:t>
            </a:r>
            <a:endParaRPr lang="ru-RU" dirty="0"/>
          </a:p>
        </p:txBody>
      </p:sp>
      <p:sp>
        <p:nvSpPr>
          <p:cNvPr id="13" name="Текст 10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5826034"/>
            <a:ext cx="3400425" cy="374741"/>
          </a:xfrm>
        </p:spPr>
        <p:txBody>
          <a:bodyPr anchor="ctr">
            <a:normAutofit/>
          </a:bodyPr>
          <a:lstStyle>
            <a:lvl1pPr>
              <a:defRPr sz="12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Circe Light" charset="0"/>
                <a:ea typeface="Circe Light" charset="0"/>
                <a:cs typeface="Circe Light" charset="0"/>
              </a:defRPr>
            </a:lvl1pPr>
          </a:lstStyle>
          <a:p>
            <a:pPr lvl="0"/>
            <a:r>
              <a:rPr lang="ru-RU" dirty="0" smtClean="0"/>
              <a:t>Должность / дата / комментарий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5763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1"/>
          </p:nvPr>
        </p:nvSpPr>
        <p:spPr>
          <a:xfrm>
            <a:off x="5076825" y="1303839"/>
            <a:ext cx="4413250" cy="4896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7" name="Объект 16"/>
          <p:cNvSpPr>
            <a:spLocks noGrp="1"/>
          </p:cNvSpPr>
          <p:nvPr>
            <p:ph sz="quarter" idx="12"/>
          </p:nvPr>
        </p:nvSpPr>
        <p:spPr>
          <a:xfrm>
            <a:off x="452439" y="1303838"/>
            <a:ext cx="4500562" cy="4896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2438" y="404812"/>
            <a:ext cx="9037637" cy="489455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6200775"/>
            <a:ext cx="8501062" cy="414338"/>
          </a:xfrm>
        </p:spPr>
        <p:txBody>
          <a:bodyPr anchor="ctr">
            <a:normAutofit/>
          </a:bodyPr>
          <a:lstStyle>
            <a:lvl1pPr algn="l"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Примечания</a:t>
            </a:r>
            <a:r>
              <a:rPr lang="ru-RU" smtClean="0"/>
              <a:t>, источники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6366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1"/>
          </p:nvPr>
        </p:nvSpPr>
        <p:spPr>
          <a:xfrm>
            <a:off x="452438" y="3864970"/>
            <a:ext cx="9037637" cy="233580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7" name="Объект 16"/>
          <p:cNvSpPr>
            <a:spLocks noGrp="1"/>
          </p:cNvSpPr>
          <p:nvPr>
            <p:ph sz="quarter" idx="12"/>
          </p:nvPr>
        </p:nvSpPr>
        <p:spPr>
          <a:xfrm>
            <a:off x="452437" y="1303837"/>
            <a:ext cx="4502103" cy="256113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Объект 16"/>
          <p:cNvSpPr>
            <a:spLocks noGrp="1"/>
          </p:cNvSpPr>
          <p:nvPr>
            <p:ph sz="quarter" idx="13"/>
          </p:nvPr>
        </p:nvSpPr>
        <p:spPr>
          <a:xfrm>
            <a:off x="4954541" y="1303837"/>
            <a:ext cx="4535534" cy="256113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52438" y="404812"/>
            <a:ext cx="9037637" cy="489455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6200775"/>
            <a:ext cx="8501062" cy="414338"/>
          </a:xfrm>
        </p:spPr>
        <p:txBody>
          <a:bodyPr anchor="ctr">
            <a:normAutofit/>
          </a:bodyPr>
          <a:lstStyle>
            <a:lvl1pPr algn="l"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Примечания</a:t>
            </a:r>
            <a:r>
              <a:rPr lang="ru-RU" smtClean="0"/>
              <a:t>, источники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5969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1"/>
          </p:nvPr>
        </p:nvSpPr>
        <p:spPr>
          <a:xfrm>
            <a:off x="452439" y="1303837"/>
            <a:ext cx="9037636" cy="232717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Объект 16"/>
          <p:cNvSpPr>
            <a:spLocks noGrp="1"/>
          </p:cNvSpPr>
          <p:nvPr>
            <p:ph sz="quarter" idx="14"/>
          </p:nvPr>
        </p:nvSpPr>
        <p:spPr>
          <a:xfrm>
            <a:off x="452438" y="3795624"/>
            <a:ext cx="9037635" cy="24051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2438" y="404812"/>
            <a:ext cx="9037637" cy="489455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6200775"/>
            <a:ext cx="8501062" cy="414338"/>
          </a:xfrm>
        </p:spPr>
        <p:txBody>
          <a:bodyPr anchor="ctr">
            <a:normAutofit/>
          </a:bodyPr>
          <a:lstStyle>
            <a:lvl1pPr algn="l"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Примечания</a:t>
            </a:r>
            <a:r>
              <a:rPr lang="ru-RU" smtClean="0"/>
              <a:t>, источники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5195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52438" y="460302"/>
            <a:ext cx="3583032" cy="433965"/>
          </a:xfrm>
          <a:prstGeom prst="rect">
            <a:avLst/>
          </a:prstGeom>
        </p:spPr>
        <p:txBody>
          <a:bodyPr vert="horz" lIns="0" tIns="45720" rIns="91440" bIns="45720" rtlCol="0" anchor="b">
            <a:normAutofit fontScale="925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0070BA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dirty="0" smtClean="0"/>
              <a:t>Контактная информация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0"/>
          </p:nvPr>
        </p:nvSpPr>
        <p:spPr>
          <a:xfrm>
            <a:off x="4953000" y="1322388"/>
            <a:ext cx="4537075" cy="4572000"/>
          </a:xfrm>
        </p:spPr>
        <p:txBody>
          <a:bodyPr/>
          <a:lstStyle/>
          <a:p>
            <a:endParaRPr lang="ru-RU"/>
          </a:p>
        </p:txBody>
      </p:sp>
      <p:sp>
        <p:nvSpPr>
          <p:cNvPr id="8" name="Объект 16"/>
          <p:cNvSpPr>
            <a:spLocks noGrp="1"/>
          </p:cNvSpPr>
          <p:nvPr>
            <p:ph sz="quarter" idx="12"/>
          </p:nvPr>
        </p:nvSpPr>
        <p:spPr>
          <a:xfrm>
            <a:off x="452437" y="1322387"/>
            <a:ext cx="4502103" cy="4572001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452438" y="6200775"/>
            <a:ext cx="8501062" cy="414338"/>
          </a:xfrm>
        </p:spPr>
        <p:txBody>
          <a:bodyPr anchor="ctr">
            <a:normAutofit/>
          </a:bodyPr>
          <a:lstStyle>
            <a:lvl1pPr algn="l"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Примечания</a:t>
            </a:r>
            <a:r>
              <a:rPr lang="ru-RU" smtClean="0"/>
              <a:t>, источники</a:t>
            </a:r>
            <a:endParaRPr lang="ru-RU"/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421218" y="6417332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0070BA"/>
                </a:solidFill>
              </a:defRPr>
            </a:lvl1pPr>
          </a:lstStyle>
          <a:p>
            <a:fld id="{7F5EC8D3-0A62-489F-A821-21BE1C36CA8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2438" y="404812"/>
            <a:ext cx="9037637" cy="489455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6200775"/>
            <a:ext cx="8501062" cy="414338"/>
          </a:xfrm>
        </p:spPr>
        <p:txBody>
          <a:bodyPr anchor="ctr">
            <a:normAutofit/>
          </a:bodyPr>
          <a:lstStyle>
            <a:lvl1pPr algn="l"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Примечания</a:t>
            </a:r>
            <a:r>
              <a:rPr lang="ru-RU" smtClean="0"/>
              <a:t>, источники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700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>
          <a:xfrm>
            <a:off x="0" y="913856"/>
            <a:ext cx="9906000" cy="259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0"/>
            <a:ext cx="4972050" cy="4391025"/>
          </a:xfrm>
          <a:prstGeom prst="rect">
            <a:avLst/>
          </a:prstGeom>
          <a:solidFill>
            <a:srgbClr val="006DB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4391025"/>
            <a:ext cx="992505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Прямоугольник 15"/>
          <p:cNvSpPr/>
          <p:nvPr userDrawn="1"/>
        </p:nvSpPr>
        <p:spPr>
          <a:xfrm>
            <a:off x="0" y="6598920"/>
            <a:ext cx="9906000" cy="259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52438" y="981709"/>
            <a:ext cx="4341631" cy="660253"/>
          </a:xfrm>
          <a:noFill/>
        </p:spPr>
        <p:txBody>
          <a:bodyPr lIns="0" anchor="b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2438" y="1842355"/>
            <a:ext cx="3461235" cy="637766"/>
          </a:xfrm>
        </p:spPr>
        <p:txBody>
          <a:bodyPr lIns="0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 smtClean="0"/>
          </a:p>
        </p:txBody>
      </p:sp>
      <p:cxnSp>
        <p:nvCxnSpPr>
          <p:cNvPr id="18" name="Прямая соединительная линия 17"/>
          <p:cNvCxnSpPr/>
          <p:nvPr userDrawn="1"/>
        </p:nvCxnSpPr>
        <p:spPr>
          <a:xfrm>
            <a:off x="452438" y="5826034"/>
            <a:ext cx="1623497" cy="0"/>
          </a:xfrm>
          <a:prstGeom prst="line">
            <a:avLst/>
          </a:prstGeom>
          <a:ln>
            <a:solidFill>
              <a:srgbClr val="5961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Текст 10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5399903"/>
            <a:ext cx="3400425" cy="426222"/>
          </a:xfrm>
        </p:spPr>
        <p:txBody>
          <a:bodyPr anchor="ctr">
            <a:normAutofit/>
          </a:bodyPr>
          <a:lstStyle>
            <a:lvl1pPr>
              <a:defRPr sz="12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Circe Light" charset="0"/>
                <a:ea typeface="Circe Light" charset="0"/>
                <a:cs typeface="Circe Light" charset="0"/>
              </a:defRPr>
            </a:lvl1pPr>
          </a:lstStyle>
          <a:p>
            <a:pPr lvl="0"/>
            <a:r>
              <a:rPr lang="ru-RU" smtClean="0"/>
              <a:t>Фамилия, имя, отчество</a:t>
            </a:r>
            <a:endParaRPr lang="ru-RU" dirty="0"/>
          </a:p>
        </p:txBody>
      </p:sp>
      <p:sp>
        <p:nvSpPr>
          <p:cNvPr id="20" name="Текст 10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5826034"/>
            <a:ext cx="3400425" cy="374741"/>
          </a:xfrm>
        </p:spPr>
        <p:txBody>
          <a:bodyPr anchor="ctr">
            <a:normAutofit/>
          </a:bodyPr>
          <a:lstStyle>
            <a:lvl1pPr>
              <a:defRPr sz="12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Circe Light" charset="0"/>
                <a:ea typeface="Circe Light" charset="0"/>
                <a:cs typeface="Circe Light" charset="0"/>
              </a:defRPr>
            </a:lvl1pPr>
          </a:lstStyle>
          <a:p>
            <a:pPr lvl="0"/>
            <a:r>
              <a:rPr lang="ru-RU" dirty="0" smtClean="0"/>
              <a:t>Должность / дата / комментарий</a:t>
            </a:r>
            <a:endParaRPr lang="ru-RU" dirty="0"/>
          </a:p>
        </p:txBody>
      </p:sp>
      <p:sp>
        <p:nvSpPr>
          <p:cNvPr id="2" name="Скругленный прямоугольник 1"/>
          <p:cNvSpPr/>
          <p:nvPr userDrawn="1"/>
        </p:nvSpPr>
        <p:spPr>
          <a:xfrm>
            <a:off x="9056914" y="6066971"/>
            <a:ext cx="551543" cy="53194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7695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906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52438" y="2459395"/>
            <a:ext cx="4133810" cy="660253"/>
          </a:xfrm>
          <a:noFill/>
        </p:spPr>
        <p:txBody>
          <a:bodyPr anchor="b">
            <a:normAutofit/>
          </a:bodyPr>
          <a:lstStyle>
            <a:lvl1pPr algn="l">
              <a:defRPr sz="2400">
                <a:solidFill>
                  <a:srgbClr val="0070BA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4599" y="3320041"/>
            <a:ext cx="3271253" cy="637766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0070B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452438" y="5826034"/>
            <a:ext cx="1623497" cy="0"/>
          </a:xfrm>
          <a:prstGeom prst="line">
            <a:avLst/>
          </a:prstGeom>
          <a:ln>
            <a:solidFill>
              <a:srgbClr val="5961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10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5399903"/>
            <a:ext cx="3400425" cy="426222"/>
          </a:xfrm>
        </p:spPr>
        <p:txBody>
          <a:bodyPr anchor="ctr">
            <a:normAutofit/>
          </a:bodyPr>
          <a:lstStyle>
            <a:lvl1pPr>
              <a:defRPr sz="12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Circe Light" charset="0"/>
                <a:ea typeface="Circe Light" charset="0"/>
                <a:cs typeface="Circe Light" charset="0"/>
              </a:defRPr>
            </a:lvl1pPr>
          </a:lstStyle>
          <a:p>
            <a:pPr lvl="0"/>
            <a:r>
              <a:rPr lang="ru-RU" smtClean="0"/>
              <a:t>Фамилия, имя, отчество</a:t>
            </a:r>
            <a:endParaRPr lang="ru-RU" dirty="0"/>
          </a:p>
        </p:txBody>
      </p:sp>
      <p:sp>
        <p:nvSpPr>
          <p:cNvPr id="12" name="Текст 10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5826034"/>
            <a:ext cx="3400425" cy="374741"/>
          </a:xfrm>
        </p:spPr>
        <p:txBody>
          <a:bodyPr anchor="ctr">
            <a:normAutofit/>
          </a:bodyPr>
          <a:lstStyle>
            <a:lvl1pPr>
              <a:defRPr sz="12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Circe Light" charset="0"/>
                <a:ea typeface="Circe Light" charset="0"/>
                <a:cs typeface="Circe Light" charset="0"/>
              </a:defRPr>
            </a:lvl1pPr>
          </a:lstStyle>
          <a:p>
            <a:pPr lvl="0"/>
            <a:r>
              <a:rPr lang="ru-RU" dirty="0" smtClean="0"/>
              <a:t>Должность / дата / комментарий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07893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02278" y="6305542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0070BA"/>
                </a:solidFill>
              </a:defRPr>
            </a:lvl1pPr>
          </a:lstStyle>
          <a:p>
            <a:fld id="{7F5EC8D3-0A62-489F-A821-21BE1C36CA8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2438" y="404812"/>
            <a:ext cx="9037637" cy="489455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6200775"/>
            <a:ext cx="8501062" cy="414338"/>
          </a:xfrm>
        </p:spPr>
        <p:txBody>
          <a:bodyPr anchor="ctr">
            <a:normAutofit/>
          </a:bodyPr>
          <a:lstStyle>
            <a:lvl1pPr algn="l"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Примечания</a:t>
            </a:r>
            <a:r>
              <a:rPr lang="ru-RU" smtClean="0"/>
              <a:t>, источники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2136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9464" y="1425717"/>
            <a:ext cx="4540180" cy="1345473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9464" y="2987958"/>
            <a:ext cx="4540180" cy="102718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Заголовок 1"/>
          <p:cNvSpPr txBox="1">
            <a:spLocks/>
          </p:cNvSpPr>
          <p:nvPr userDrawn="1"/>
        </p:nvSpPr>
        <p:spPr>
          <a:xfrm>
            <a:off x="451539" y="981709"/>
            <a:ext cx="4612989" cy="660253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ОБРАЗЕЦ ЗАГОЛОВКА</a:t>
            </a:r>
            <a:b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0"/>
          </p:nvPr>
        </p:nvSpPr>
        <p:spPr>
          <a:xfrm>
            <a:off x="451539" y="1842355"/>
            <a:ext cx="3732593" cy="637766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 smtClean="0"/>
          </a:p>
        </p:txBody>
      </p:sp>
      <p:pic>
        <p:nvPicPr>
          <p:cNvPr id="12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4391025"/>
            <a:ext cx="992505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 userDrawn="1"/>
        </p:nvSpPr>
        <p:spPr>
          <a:xfrm>
            <a:off x="0" y="6598920"/>
            <a:ext cx="9906000" cy="259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922020"/>
            <a:ext cx="9906000" cy="259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 userDrawn="1"/>
        </p:nvSpPr>
        <p:spPr>
          <a:xfrm>
            <a:off x="9056914" y="6066971"/>
            <a:ext cx="551543" cy="53194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7852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38839" y="1262918"/>
            <a:ext cx="4396397" cy="49378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0" y="1262918"/>
            <a:ext cx="4537075" cy="49378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6200775"/>
            <a:ext cx="8501062" cy="414338"/>
          </a:xfrm>
        </p:spPr>
        <p:txBody>
          <a:bodyPr anchor="ctr">
            <a:normAutofit/>
          </a:bodyPr>
          <a:lstStyle>
            <a:lvl1pPr algn="l"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Примечания</a:t>
            </a:r>
            <a:r>
              <a:rPr lang="ru-RU" smtClean="0"/>
              <a:t>, источники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1069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1513" y="1262247"/>
            <a:ext cx="4501487" cy="823912"/>
          </a:xfrm>
          <a:solidFill>
            <a:schemeClr val="accent4"/>
          </a:solidFill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1513" y="2213672"/>
            <a:ext cx="4501487" cy="398710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6000" y="1262247"/>
            <a:ext cx="4264075" cy="823912"/>
          </a:xfrm>
          <a:solidFill>
            <a:srgbClr val="BBBBBB"/>
          </a:solidFill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26000" y="2213672"/>
            <a:ext cx="4264075" cy="398710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2438" y="404812"/>
            <a:ext cx="9037637" cy="489455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6200775"/>
            <a:ext cx="8501062" cy="414338"/>
          </a:xfrm>
        </p:spPr>
        <p:txBody>
          <a:bodyPr anchor="ctr">
            <a:normAutofit/>
          </a:bodyPr>
          <a:lstStyle>
            <a:lvl1pPr algn="l"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Примечания</a:t>
            </a:r>
            <a:r>
              <a:rPr lang="ru-RU" smtClean="0"/>
              <a:t>, источники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0177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6200775"/>
            <a:ext cx="8501062" cy="414338"/>
          </a:xfrm>
        </p:spPr>
        <p:txBody>
          <a:bodyPr anchor="ctr">
            <a:normAutofit/>
          </a:bodyPr>
          <a:lstStyle>
            <a:lvl1pPr algn="l"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Примечания</a:t>
            </a:r>
            <a:r>
              <a:rPr lang="ru-RU" smtClean="0"/>
              <a:t>, источники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3048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6200775"/>
            <a:ext cx="8501062" cy="414338"/>
          </a:xfrm>
        </p:spPr>
        <p:txBody>
          <a:bodyPr anchor="ctr">
            <a:normAutofit/>
          </a:bodyPr>
          <a:lstStyle>
            <a:lvl1pPr algn="l"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Примечания</a:t>
            </a:r>
            <a:r>
              <a:rPr lang="ru-RU" smtClean="0"/>
              <a:t>, источники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0641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438" y="404812"/>
            <a:ext cx="9037637" cy="489455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38839" y="999574"/>
            <a:ext cx="9467161" cy="45719"/>
          </a:xfrm>
          <a:prstGeom prst="rect">
            <a:avLst/>
          </a:prstGeom>
          <a:solidFill>
            <a:srgbClr val="007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632154"/>
            <a:ext cx="9906000" cy="225846"/>
          </a:xfrm>
          <a:prstGeom prst="rect">
            <a:avLst/>
          </a:prstGeom>
          <a:solidFill>
            <a:srgbClr val="007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219319" y="6624476"/>
            <a:ext cx="15780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dirty="0" smtClean="0">
                <a:solidFill>
                  <a:schemeClr val="bg1"/>
                </a:solidFill>
              </a:rPr>
              <a:t>www.rosenergoatom.ru</a:t>
            </a:r>
            <a:endParaRPr lang="ru-RU" sz="1000" b="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8839" y="1225899"/>
            <a:ext cx="9467161" cy="4974336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770709"/>
            <a:ext cx="438839" cy="455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1"/>
          <p:cNvSpPr txBox="1">
            <a:spLocks/>
          </p:cNvSpPr>
          <p:nvPr userDrawn="1">
            <p:custDataLst>
              <p:tags r:id="rId16"/>
            </p:custDataLst>
          </p:nvPr>
        </p:nvSpPr>
        <p:spPr>
          <a:xfrm>
            <a:off x="8135051" y="6200235"/>
            <a:ext cx="1536170" cy="419222"/>
          </a:xfrm>
          <a:prstGeom prst="rect">
            <a:avLst/>
          </a:prstGeom>
          <a:noFill/>
        </p:spPr>
        <p:txBody>
          <a:bodyPr vert="horz" lIns="182868" tIns="91434" rIns="182868" bIns="91434" rtlCol="0" anchor="ctr"/>
          <a:lstStyle/>
          <a:p>
            <a:pPr algn="r">
              <a:buClr>
                <a:srgbClr val="5F5F5F"/>
              </a:buClr>
              <a:defRPr/>
            </a:pPr>
            <a:fld id="{20C6706C-9441-4943-A35C-A5B0CF2E5464}" type="slidenum">
              <a:rPr lang="ru-RU" altLang="ru-RU" sz="1200" b="0" i="0">
                <a:solidFill>
                  <a:schemeClr val="accent4"/>
                </a:solidFill>
                <a:latin typeface="+mn-lt"/>
                <a:ea typeface="Arial Обычный" charset="0"/>
                <a:cs typeface="Arial Обычный" charset="0"/>
              </a:rPr>
              <a:pPr algn="r">
                <a:buClr>
                  <a:srgbClr val="5F5F5F"/>
                </a:buClr>
                <a:defRPr/>
              </a:pPr>
              <a:t>‹#›</a:t>
            </a:fld>
            <a:endParaRPr lang="ru-RU" altLang="ru-RU" sz="1200" b="0" i="0" dirty="0">
              <a:solidFill>
                <a:schemeClr val="accent4"/>
              </a:solidFill>
              <a:latin typeface="+mn-lt"/>
              <a:ea typeface="Arial Обычный" charset="0"/>
              <a:cs typeface="Arial Обычный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6148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832" r:id="rId2"/>
    <p:sldLayoutId id="214748383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3" r:id="rId11"/>
    <p:sldLayoutId id="2147483754" r:id="rId12"/>
    <p:sldLayoutId id="2147483834" r:id="rId13"/>
    <p:sldLayoutId id="2147483837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70BA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rgbClr val="616767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16767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16767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16767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1676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285" userDrawn="1">
          <p15:clr>
            <a:srgbClr val="F26B43"/>
          </p15:clr>
        </p15:guide>
        <p15:guide id="2" orient="horz" pos="255" userDrawn="1">
          <p15:clr>
            <a:srgbClr val="F26B43"/>
          </p15:clr>
        </p15:guide>
        <p15:guide id="3" pos="5978" userDrawn="1">
          <p15:clr>
            <a:srgbClr val="F26B43"/>
          </p15:clr>
        </p15:guide>
        <p15:guide id="4" pos="3120" userDrawn="1">
          <p15:clr>
            <a:srgbClr val="F26B43"/>
          </p15:clr>
        </p15:guide>
        <p15:guide id="5" orient="horz" pos="39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2.jpeg"/><Relationship Id="rId3" Type="http://schemas.openxmlformats.org/officeDocument/2006/relationships/image" Target="../media/image21.png"/><Relationship Id="rId7" Type="http://schemas.openxmlformats.org/officeDocument/2006/relationships/image" Target="../media/image39.png"/><Relationship Id="rId12" Type="http://schemas.openxmlformats.org/officeDocument/2006/relationships/chart" Target="../charts/chart1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2.png"/><Relationship Id="rId11" Type="http://schemas.openxmlformats.org/officeDocument/2006/relationships/image" Target="../media/image64.png"/><Relationship Id="rId5" Type="http://schemas.openxmlformats.org/officeDocument/2006/relationships/image" Target="../media/image61.png"/><Relationship Id="rId10" Type="http://schemas.openxmlformats.org/officeDocument/2006/relationships/image" Target="../media/image28.jpeg"/><Relationship Id="rId4" Type="http://schemas.openxmlformats.org/officeDocument/2006/relationships/image" Target="../media/image60.png"/><Relationship Id="rId9" Type="http://schemas.openxmlformats.org/officeDocument/2006/relationships/image" Target="../media/image63.png"/><Relationship Id="rId1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1.png"/><Relationship Id="rId7" Type="http://schemas.openxmlformats.org/officeDocument/2006/relationships/image" Target="../media/image39.png"/><Relationship Id="rId12" Type="http://schemas.openxmlformats.org/officeDocument/2006/relationships/image" Target="../media/image6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2.png"/><Relationship Id="rId11" Type="http://schemas.openxmlformats.org/officeDocument/2006/relationships/image" Target="../media/image65.png"/><Relationship Id="rId5" Type="http://schemas.openxmlformats.org/officeDocument/2006/relationships/image" Target="../media/image61.png"/><Relationship Id="rId10" Type="http://schemas.openxmlformats.org/officeDocument/2006/relationships/image" Target="../media/image28.jpeg"/><Relationship Id="rId4" Type="http://schemas.openxmlformats.org/officeDocument/2006/relationships/image" Target="../media/image60.png"/><Relationship Id="rId9" Type="http://schemas.openxmlformats.org/officeDocument/2006/relationships/image" Target="../media/image6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70.png"/><Relationship Id="rId3" Type="http://schemas.openxmlformats.org/officeDocument/2006/relationships/image" Target="../media/image58.png"/><Relationship Id="rId7" Type="http://schemas.openxmlformats.org/officeDocument/2006/relationships/image" Target="../media/image53.png"/><Relationship Id="rId12" Type="http://schemas.openxmlformats.org/officeDocument/2006/relationships/image" Target="../media/image39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8.png"/><Relationship Id="rId11" Type="http://schemas.openxmlformats.org/officeDocument/2006/relationships/image" Target="../media/image61.png"/><Relationship Id="rId5" Type="http://schemas.openxmlformats.org/officeDocument/2006/relationships/image" Target="../media/image69.png"/><Relationship Id="rId15" Type="http://schemas.openxmlformats.org/officeDocument/2006/relationships/image" Target="../media/image72.png"/><Relationship Id="rId10" Type="http://schemas.openxmlformats.org/officeDocument/2006/relationships/image" Target="../media/image60.png"/><Relationship Id="rId4" Type="http://schemas.openxmlformats.org/officeDocument/2006/relationships/image" Target="../media/image68.jpeg"/><Relationship Id="rId9" Type="http://schemas.openxmlformats.org/officeDocument/2006/relationships/image" Target="../media/image21.png"/><Relationship Id="rId14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png"/><Relationship Id="rId3" Type="http://schemas.openxmlformats.org/officeDocument/2006/relationships/image" Target="../media/image15.png"/><Relationship Id="rId7" Type="http://schemas.microsoft.com/office/2007/relationships/hdphoto" Target="../media/hdphoto2.wdp"/><Relationship Id="rId12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hdphoto" Target="../media/hdphoto5.wdp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8.jpeg"/><Relationship Id="rId4" Type="http://schemas.openxmlformats.org/officeDocument/2006/relationships/image" Target="../media/image23.png"/><Relationship Id="rId9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6.png"/><Relationship Id="rId3" Type="http://schemas.microsoft.com/office/2007/relationships/hdphoto" Target="../media/hdphoto7.wdp"/><Relationship Id="rId7" Type="http://schemas.microsoft.com/office/2007/relationships/hdphoto" Target="../media/hdphoto8.wdp"/><Relationship Id="rId12" Type="http://schemas.microsoft.com/office/2007/relationships/hdphoto" Target="../media/hdphoto10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png"/><Relationship Id="rId11" Type="http://schemas.openxmlformats.org/officeDocument/2006/relationships/image" Target="../media/image35.png"/><Relationship Id="rId5" Type="http://schemas.openxmlformats.org/officeDocument/2006/relationships/image" Target="../media/image31.png"/><Relationship Id="rId10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microsoft.com/office/2007/relationships/hdphoto" Target="../media/hdphoto9.wdp"/><Relationship Id="rId14" Type="http://schemas.microsoft.com/office/2007/relationships/hdphoto" Target="../media/hdphoto1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microsoft.com/office/2007/relationships/hdphoto" Target="../media/hdphoto12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hyperlink" Target="http://www.rosatom.ru/about/tekhnicheskoe-regulirovanie/akkreditatsiya-v-oblasti-ispolzovaniya-atomnoy-energii-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microsoft.com/office/2007/relationships/hdphoto" Target="../media/hdphoto12.wdp"/><Relationship Id="rId3" Type="http://schemas.openxmlformats.org/officeDocument/2006/relationships/image" Target="../media/image43.png"/><Relationship Id="rId7" Type="http://schemas.openxmlformats.org/officeDocument/2006/relationships/image" Target="../media/image38.png"/><Relationship Id="rId12" Type="http://schemas.openxmlformats.org/officeDocument/2006/relationships/image" Target="../media/image41.png"/><Relationship Id="rId2" Type="http://schemas.openxmlformats.org/officeDocument/2006/relationships/hyperlink" Target="http://www.rosatom.ru/about/tekhnicheskoe-regulirovanie/otsenka-sootvetstviya-v-oblasti-ispolzovaniya-atomnoy-energii-/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4.png"/><Relationship Id="rId11" Type="http://schemas.openxmlformats.org/officeDocument/2006/relationships/image" Target="../media/image48.png"/><Relationship Id="rId5" Type="http://schemas.openxmlformats.org/officeDocument/2006/relationships/image" Target="../media/image39.png"/><Relationship Id="rId10" Type="http://schemas.openxmlformats.org/officeDocument/2006/relationships/image" Target="../media/image47.png"/><Relationship Id="rId4" Type="http://schemas.microsoft.com/office/2007/relationships/hdphoto" Target="../media/hdphoto13.wdp"/><Relationship Id="rId9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7.jpeg"/><Relationship Id="rId3" Type="http://schemas.openxmlformats.org/officeDocument/2006/relationships/image" Target="../media/image50.png"/><Relationship Id="rId7" Type="http://schemas.openxmlformats.org/officeDocument/2006/relationships/image" Target="../media/image38.png"/><Relationship Id="rId12" Type="http://schemas.openxmlformats.org/officeDocument/2006/relationships/image" Target="../media/image5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3.png"/><Relationship Id="rId11" Type="http://schemas.openxmlformats.org/officeDocument/2006/relationships/image" Target="../media/image55.png"/><Relationship Id="rId5" Type="http://schemas.openxmlformats.org/officeDocument/2006/relationships/image" Target="../media/image52.jpeg"/><Relationship Id="rId15" Type="http://schemas.openxmlformats.org/officeDocument/2006/relationships/image" Target="../media/image59.png"/><Relationship Id="rId10" Type="http://schemas.openxmlformats.org/officeDocument/2006/relationships/image" Target="../media/image21.png"/><Relationship Id="rId4" Type="http://schemas.openxmlformats.org/officeDocument/2006/relationships/image" Target="../media/image51.png"/><Relationship Id="rId9" Type="http://schemas.openxmlformats.org/officeDocument/2006/relationships/image" Target="../media/image20.png"/><Relationship Id="rId14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2438" y="2367279"/>
            <a:ext cx="7380922" cy="752369"/>
          </a:xfrm>
        </p:spPr>
        <p:txBody>
          <a:bodyPr>
            <a:normAutofit/>
          </a:bodyPr>
          <a:lstStyle/>
          <a:p>
            <a:r>
              <a:rPr lang="ru-RU" dirty="0" smtClean="0"/>
              <a:t>Управление </a:t>
            </a:r>
            <a:r>
              <a:rPr lang="ru-RU" dirty="0" smtClean="0"/>
              <a:t>качеством в целях </a:t>
            </a:r>
            <a:r>
              <a:rPr lang="ru-RU" dirty="0" smtClean="0"/>
              <a:t>безопасности</a:t>
            </a:r>
            <a:br>
              <a:rPr lang="ru-RU" dirty="0" smtClean="0"/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Текст 11"/>
          <p:cNvSpPr>
            <a:spLocks noGrp="1"/>
          </p:cNvSpPr>
          <p:nvPr>
            <p:ph type="body" sz="quarter" idx="10"/>
          </p:nvPr>
        </p:nvSpPr>
        <p:spPr>
          <a:xfrm>
            <a:off x="452437" y="5164990"/>
            <a:ext cx="3728793" cy="708026"/>
          </a:xfrm>
        </p:spPr>
        <p:txBody>
          <a:bodyPr>
            <a:normAutofit fontScale="92500" lnSpcReduction="10000"/>
          </a:bodyPr>
          <a:lstStyle/>
          <a:p>
            <a:r>
              <a:rPr lang="ru-RU" sz="1400" dirty="0" smtClean="0">
                <a:latin typeface="Arial" pitchFamily="34" charset="0"/>
                <a:ea typeface="Circe" charset="0"/>
                <a:cs typeface="Arial" pitchFamily="34" charset="0"/>
              </a:rPr>
              <a:t>Гущин Сергей Викторович</a:t>
            </a:r>
            <a:endParaRPr lang="ru-RU" sz="1400" dirty="0" smtClean="0">
              <a:latin typeface="Arial" pitchFamily="34" charset="0"/>
              <a:ea typeface="Circe" charset="0"/>
              <a:cs typeface="Arial" pitchFamily="34" charset="0"/>
            </a:endParaRPr>
          </a:p>
          <a:p>
            <a:r>
              <a:rPr lang="ru-RU" sz="1400" dirty="0" smtClean="0">
                <a:latin typeface="Arial" pitchFamily="34" charset="0"/>
                <a:ea typeface="Circe" charset="0"/>
                <a:cs typeface="Arial" pitchFamily="34" charset="0"/>
              </a:rPr>
              <a:t>Руководитель Управления по работе с изготовителями оборудования</a:t>
            </a:r>
            <a:endParaRPr lang="ru-RU" sz="1400" dirty="0">
              <a:latin typeface="Arial" pitchFamily="34" charset="0"/>
              <a:ea typeface="Circe" charset="0"/>
              <a:cs typeface="Arial" pitchFamily="34" charset="0"/>
            </a:endParaRPr>
          </a:p>
        </p:txBody>
      </p:sp>
      <p:sp>
        <p:nvSpPr>
          <p:cNvPr id="11" name="Текст 12"/>
          <p:cNvSpPr>
            <a:spLocks noGrp="1"/>
          </p:cNvSpPr>
          <p:nvPr>
            <p:ph type="body" sz="quarter" idx="11"/>
          </p:nvPr>
        </p:nvSpPr>
        <p:spPr>
          <a:xfrm>
            <a:off x="452438" y="5826034"/>
            <a:ext cx="3400425" cy="374741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Arial" pitchFamily="34" charset="0"/>
                <a:ea typeface="Circe" charset="0"/>
                <a:cs typeface="Arial" pitchFamily="34" charset="0"/>
              </a:rPr>
              <a:t>Москва </a:t>
            </a:r>
            <a:r>
              <a:rPr lang="ru-RU" sz="1400" dirty="0">
                <a:latin typeface="Arial" pitchFamily="34" charset="0"/>
                <a:ea typeface="Circe" charset="0"/>
                <a:cs typeface="Arial" pitchFamily="34" charset="0"/>
              </a:rPr>
              <a:t>| </a:t>
            </a:r>
            <a:r>
              <a:rPr lang="ru-RU" sz="1400" dirty="0" smtClean="0">
                <a:latin typeface="Arial" pitchFamily="34" charset="0"/>
                <a:ea typeface="Circe" charset="0"/>
                <a:cs typeface="Arial" pitchFamily="34" charset="0"/>
              </a:rPr>
              <a:t>04</a:t>
            </a:r>
            <a:r>
              <a:rPr lang="ru-RU" sz="1400" dirty="0" smtClean="0">
                <a:latin typeface="Arial" pitchFamily="34" charset="0"/>
                <a:ea typeface="Circe" charset="0"/>
                <a:cs typeface="Arial" pitchFamily="34" charset="0"/>
              </a:rPr>
              <a:t> декабря </a:t>
            </a:r>
            <a:r>
              <a:rPr lang="ru-RU" sz="1400" dirty="0" smtClean="0">
                <a:latin typeface="Arial" pitchFamily="34" charset="0"/>
                <a:ea typeface="Circe" charset="0"/>
                <a:cs typeface="Arial" pitchFamily="34" charset="0"/>
              </a:rPr>
              <a:t>2018 года</a:t>
            </a:r>
            <a:endParaRPr lang="ru-RU" sz="1400" dirty="0">
              <a:latin typeface="Arial" pitchFamily="34" charset="0"/>
              <a:ea typeface="Circe" charset="0"/>
              <a:cs typeface="Arial" pitchFamily="34" charset="0"/>
            </a:endParaRPr>
          </a:p>
        </p:txBody>
      </p:sp>
      <p:sp>
        <p:nvSpPr>
          <p:cNvPr id="6" name="Заголовок 7"/>
          <p:cNvSpPr txBox="1">
            <a:spLocks/>
          </p:cNvSpPr>
          <p:nvPr/>
        </p:nvSpPr>
        <p:spPr>
          <a:xfrm>
            <a:off x="442278" y="3190505"/>
            <a:ext cx="2948781" cy="667120"/>
          </a:xfrm>
          <a:prstGeom prst="rect">
            <a:avLst/>
          </a:prstGeom>
          <a:noFill/>
        </p:spPr>
        <p:txBody>
          <a:bodyPr vert="horz" lIns="0" tIns="45720" rIns="91440" bIns="45720" rtlCol="0" anchor="b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70B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500" dirty="0" smtClean="0">
                <a:latin typeface="Arial" pitchFamily="34" charset="0"/>
                <a:cs typeface="Arial" pitchFamily="34" charset="0"/>
              </a:rPr>
              <a:t>Международный форум поставщиков  атомной отрасли</a:t>
            </a:r>
          </a:p>
          <a:p>
            <a:endParaRPr lang="ru-RU" sz="15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5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АТОМЕКС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2018»</a:t>
            </a:r>
            <a:endParaRPr lang="ru-RU" sz="15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553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Дуга 102"/>
          <p:cNvSpPr/>
          <p:nvPr/>
        </p:nvSpPr>
        <p:spPr>
          <a:xfrm rot="16200000" flipH="1">
            <a:off x="3160710" y="1717710"/>
            <a:ext cx="1131208" cy="2724988"/>
          </a:xfrm>
          <a:prstGeom prst="arc">
            <a:avLst>
              <a:gd name="adj1" fmla="val 10537309"/>
              <a:gd name="adj2" fmla="val 14248023"/>
            </a:avLst>
          </a:prstGeom>
          <a:ln w="31750">
            <a:solidFill>
              <a:srgbClr val="025EA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аголовок 4"/>
          <p:cNvSpPr>
            <a:spLocks noGrp="1"/>
          </p:cNvSpPr>
          <p:nvPr>
            <p:ph type="title"/>
          </p:nvPr>
        </p:nvSpPr>
        <p:spPr/>
        <p:txBody>
          <a:bodyPr vert="horz" lIns="0" tIns="45720" rIns="91440" bIns="45720" rtlCol="0" anchor="ctr">
            <a:normAutofit fontScale="90000"/>
          </a:bodyPr>
          <a:lstStyle/>
          <a:p>
            <a:r>
              <a:rPr lang="ru-RU" dirty="0" smtClean="0"/>
              <a:t>Система добровольной </a:t>
            </a:r>
            <a:r>
              <a:rPr lang="ru-RU" dirty="0" smtClean="0"/>
              <a:t>сертификации </a:t>
            </a:r>
            <a:r>
              <a:rPr lang="ru-RU" dirty="0" smtClean="0"/>
              <a:t>производств изготовителей – стратегическое решение ГК «Росатом»</a:t>
            </a:r>
            <a:endParaRPr lang="ru-RU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43265" y="4255358"/>
            <a:ext cx="4299552" cy="944880"/>
          </a:xfrm>
          <a:prstGeom prst="roundRect">
            <a:avLst/>
          </a:prstGeom>
          <a:noFill/>
          <a:ln w="25400" cap="rnd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16822" y="4975733"/>
            <a:ext cx="952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Персонал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822937" y="4911029"/>
            <a:ext cx="952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Оснащенность</a:t>
            </a:r>
          </a:p>
          <a:p>
            <a:pPr algn="ctr"/>
            <a:r>
              <a:rPr lang="ru-RU" sz="800" b="1" dirty="0" smtClean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производства</a:t>
            </a:r>
            <a:endParaRPr lang="ru-RU" sz="800" b="1" dirty="0">
              <a:solidFill>
                <a:srgbClr val="4949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67512" y="4957918"/>
            <a:ext cx="952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Технология</a:t>
            </a:r>
            <a:endParaRPr lang="ru-RU" sz="1000" b="1" dirty="0">
              <a:solidFill>
                <a:srgbClr val="4949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6192" y="4952055"/>
            <a:ext cx="7098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err="1" smtClean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СМК</a:t>
            </a:r>
            <a:endParaRPr lang="ru-RU" sz="1000" b="1" dirty="0">
              <a:solidFill>
                <a:srgbClr val="4949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147" y="4378298"/>
            <a:ext cx="587823" cy="54405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1947" y="4445523"/>
            <a:ext cx="452608" cy="44425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4417" y="4375784"/>
            <a:ext cx="526939" cy="52693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4895" y="4357282"/>
            <a:ext cx="618761" cy="61876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1693" y="4365766"/>
            <a:ext cx="636302" cy="636302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3540431" y="4982217"/>
            <a:ext cx="952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err="1" smtClean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РКД</a:t>
            </a:r>
            <a:endParaRPr lang="ru-RU" sz="1000" b="1" dirty="0" smtClean="0">
              <a:solidFill>
                <a:srgbClr val="4949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Прямая со стрелкой 47"/>
          <p:cNvCxnSpPr/>
          <p:nvPr/>
        </p:nvCxnSpPr>
        <p:spPr>
          <a:xfrm>
            <a:off x="4546588" y="4779164"/>
            <a:ext cx="812824" cy="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Блок-схема: документ 48"/>
          <p:cNvSpPr/>
          <p:nvPr/>
        </p:nvSpPr>
        <p:spPr>
          <a:xfrm>
            <a:off x="3699778" y="5376137"/>
            <a:ext cx="1440625" cy="767903"/>
          </a:xfrm>
          <a:prstGeom prst="flowChartDocument">
            <a:avLst/>
          </a:prstGeom>
          <a:noFill/>
          <a:ln w="25400" cap="rnd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b="1" dirty="0" err="1" smtClean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ПНСТ</a:t>
            </a:r>
            <a:r>
              <a:rPr lang="ru-RU" sz="1000" b="1" dirty="0" smtClean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СТО </a:t>
            </a:r>
            <a:r>
              <a:rPr lang="ru-RU" sz="1000" b="1" dirty="0" err="1" smtClean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ЭО</a:t>
            </a:r>
            <a:r>
              <a:rPr lang="ru-RU" sz="1000" b="1" dirty="0" smtClean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defRPr/>
            </a:pPr>
            <a:r>
              <a:rPr lang="ru-RU" sz="1000" b="1" dirty="0" smtClean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«Общие технические</a:t>
            </a:r>
            <a:br>
              <a:rPr lang="ru-RU" sz="1000" b="1" dirty="0" smtClean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dirty="0" smtClean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требования…»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5544766" y="4050930"/>
            <a:ext cx="1850590" cy="488758"/>
          </a:xfrm>
          <a:prstGeom prst="rect">
            <a:avLst/>
          </a:prstGeom>
          <a:noFill/>
          <a:ln w="25400" cap="rnd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Аудит</a:t>
            </a:r>
            <a:endParaRPr lang="ru-RU" sz="1200" b="1" dirty="0">
              <a:solidFill>
                <a:srgbClr val="4949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550727" y="5205711"/>
            <a:ext cx="1900660" cy="1299864"/>
          </a:xfrm>
          <a:prstGeom prst="rect">
            <a:avLst/>
          </a:prstGeom>
          <a:noFill/>
          <a:ln w="25400" cap="rnd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b="1" dirty="0" smtClean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Инспекционный мониторинг </a:t>
            </a:r>
            <a:br>
              <a:rPr lang="ru-RU" sz="1000" b="1" dirty="0" smtClean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dirty="0" smtClean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(включая отсутствие </a:t>
            </a:r>
            <a:r>
              <a:rPr lang="ru-RU" sz="1000" b="1" dirty="0" smtClean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нарушений </a:t>
            </a:r>
            <a:r>
              <a:rPr lang="ru-RU" sz="1000" b="1" smtClean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эксплуатации </a:t>
            </a:r>
            <a:r>
              <a:rPr lang="ru-RU" sz="1000" b="1" dirty="0" smtClean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отношении продукции сертифицированного изготовителя)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5532491" y="4622937"/>
            <a:ext cx="1889714" cy="488758"/>
          </a:xfrm>
          <a:prstGeom prst="rect">
            <a:avLst/>
          </a:prstGeom>
          <a:noFill/>
          <a:ln w="25400" cap="rnd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Экспертиза документации</a:t>
            </a:r>
            <a:endParaRPr lang="ru-RU" sz="1200" b="1" dirty="0">
              <a:solidFill>
                <a:srgbClr val="4949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4" name="Прямая со стрелкой 63"/>
          <p:cNvCxnSpPr/>
          <p:nvPr/>
        </p:nvCxnSpPr>
        <p:spPr>
          <a:xfrm flipV="1">
            <a:off x="4953000" y="4824906"/>
            <a:ext cx="0" cy="568588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7" name="Рисунок 66"/>
          <p:cNvPicPr>
            <a:picLocks noChangeAspect="1"/>
          </p:cNvPicPr>
          <p:nvPr/>
        </p:nvPicPr>
        <p:blipFill>
          <a:blip r:embed="rId7" cstate="print"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06825" y="4114576"/>
            <a:ext cx="566612" cy="540000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1003" y="4463260"/>
            <a:ext cx="540000" cy="540000"/>
          </a:xfrm>
          <a:prstGeom prst="rect">
            <a:avLst/>
          </a:prstGeom>
        </p:spPr>
      </p:pic>
      <p:cxnSp>
        <p:nvCxnSpPr>
          <p:cNvPr id="74" name="Прямая со стрелкой 73"/>
          <p:cNvCxnSpPr>
            <a:endCxn id="73" idx="1"/>
          </p:cNvCxnSpPr>
          <p:nvPr/>
        </p:nvCxnSpPr>
        <p:spPr>
          <a:xfrm>
            <a:off x="7514460" y="4733260"/>
            <a:ext cx="406543" cy="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5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880236" y="4544530"/>
            <a:ext cx="842622" cy="589837"/>
          </a:xfrm>
          <a:prstGeom prst="rect">
            <a:avLst/>
          </a:prstGeom>
        </p:spPr>
      </p:pic>
      <p:cxnSp>
        <p:nvCxnSpPr>
          <p:cNvPr id="106" name="Прямая со стрелкой 105"/>
          <p:cNvCxnSpPr>
            <a:stCxn id="73" idx="3"/>
          </p:cNvCxnSpPr>
          <p:nvPr/>
        </p:nvCxnSpPr>
        <p:spPr>
          <a:xfrm>
            <a:off x="8461003" y="4733260"/>
            <a:ext cx="448979" cy="6486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8" name="Таблица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08090255"/>
              </p:ext>
            </p:extLst>
          </p:nvPr>
        </p:nvGraphicFramePr>
        <p:xfrm>
          <a:off x="7649781" y="5301573"/>
          <a:ext cx="1249680" cy="6096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ru-RU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ru-RU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ru-RU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ru-RU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09" name="Прямая со стрелкой 108"/>
          <p:cNvCxnSpPr/>
          <p:nvPr/>
        </p:nvCxnSpPr>
        <p:spPr>
          <a:xfrm flipH="1">
            <a:off x="8120934" y="5019461"/>
            <a:ext cx="1621" cy="269119"/>
          </a:xfrm>
          <a:prstGeom prst="straightConnector1">
            <a:avLst/>
          </a:prstGeom>
          <a:ln w="952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7738943" y="5478665"/>
            <a:ext cx="1093774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>
            <a:spAutoFit/>
          </a:bodyPr>
          <a:lstStyle/>
          <a:p>
            <a:r>
              <a:rPr lang="ru-RU" sz="1000" b="1" dirty="0" smtClean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Реестр изготовителей </a:t>
            </a:r>
            <a:endParaRPr lang="ru-RU" sz="1000" b="1" dirty="0">
              <a:solidFill>
                <a:srgbClr val="4949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9156" y="6089777"/>
            <a:ext cx="781592" cy="417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3" name="Прямоугольник 112"/>
          <p:cNvSpPr/>
          <p:nvPr/>
        </p:nvSpPr>
        <p:spPr>
          <a:xfrm>
            <a:off x="7514460" y="6410526"/>
            <a:ext cx="14398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solidFill>
                  <a:srgbClr val="005FDE"/>
                </a:solidFill>
                <a:cs typeface="Arial" charset="0"/>
              </a:rPr>
              <a:t>Rosenergoatom.ru</a:t>
            </a:r>
            <a:endParaRPr lang="ru-RU" sz="1100" b="1" dirty="0" err="1" smtClean="0">
              <a:solidFill>
                <a:srgbClr val="005FDE"/>
              </a:solidFill>
              <a:cs typeface="Arial" charset="0"/>
            </a:endParaRPr>
          </a:p>
        </p:txBody>
      </p:sp>
      <p:cxnSp>
        <p:nvCxnSpPr>
          <p:cNvPr id="114" name="Прямая со стрелкой 113"/>
          <p:cNvCxnSpPr/>
          <p:nvPr/>
        </p:nvCxnSpPr>
        <p:spPr>
          <a:xfrm flipH="1">
            <a:off x="8098237" y="5911164"/>
            <a:ext cx="1621" cy="269119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892794" y="3733799"/>
            <a:ext cx="691864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TextBox 49"/>
          <p:cNvSpPr txBox="1"/>
          <p:nvPr/>
        </p:nvSpPr>
        <p:spPr>
          <a:xfrm>
            <a:off x="8362213" y="3424393"/>
            <a:ext cx="15437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Оценочный критерий</a:t>
            </a:r>
            <a:endParaRPr lang="ru-RU" sz="1000" b="1" dirty="0">
              <a:solidFill>
                <a:srgbClr val="4949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3" name="Диаграмма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99896188"/>
              </p:ext>
            </p:extLst>
          </p:nvPr>
        </p:nvGraphicFramePr>
        <p:xfrm>
          <a:off x="6205586" y="1350033"/>
          <a:ext cx="2972246" cy="2213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54" name="Прямоугольник 53"/>
          <p:cNvSpPr/>
          <p:nvPr/>
        </p:nvSpPr>
        <p:spPr>
          <a:xfrm>
            <a:off x="8389716" y="3004852"/>
            <a:ext cx="7713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79251"/>
            <a:r>
              <a:rPr lang="el-GR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8428629" y="2093404"/>
            <a:ext cx="828585" cy="24622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1279251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625" algn="l" defTabSz="1279251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9251" algn="l" defTabSz="1279251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18876" algn="l" defTabSz="1279251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58501" algn="l" defTabSz="1279251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98133" algn="l" defTabSz="1279251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37758" algn="l" defTabSz="1279251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77385" algn="l" defTabSz="1279251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17011" algn="l" defTabSz="1279251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cs typeface="Arial" pitchFamily="34" charset="0"/>
              </a:rPr>
              <a:t>ЭТО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8443782" y="2318976"/>
            <a:ext cx="828585" cy="24622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1279251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625" algn="l" defTabSz="1279251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9251" algn="l" defTabSz="1279251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18876" algn="l" defTabSz="1279251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58501" algn="l" defTabSz="1279251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98133" algn="l" defTabSz="1279251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37758" algn="l" defTabSz="1279251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77385" algn="l" defTabSz="1279251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17011" algn="l" defTabSz="1279251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cs typeface="Arial" pitchFamily="34" charset="0"/>
              </a:rPr>
              <a:t>Кабели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8439849" y="2485241"/>
            <a:ext cx="1283009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1279251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625" algn="l" defTabSz="1279251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9251" algn="l" defTabSz="1279251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18876" algn="l" defTabSz="1279251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58501" algn="l" defTabSz="1279251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98133" algn="l" defTabSz="1279251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37758" algn="l" defTabSz="1279251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77385" algn="l" defTabSz="1279251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17011" algn="l" defTabSz="1279251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cs typeface="Arial" pitchFamily="34" charset="0"/>
              </a:rPr>
              <a:t>Кабельные </a:t>
            </a:r>
          </a:p>
          <a:p>
            <a:r>
              <a:rPr lang="ru-RU" sz="1000" dirty="0" err="1" smtClean="0">
                <a:cs typeface="Arial" pitchFamily="34" charset="0"/>
              </a:rPr>
              <a:t>гермопроходки</a:t>
            </a:r>
            <a:endParaRPr lang="ru-RU" sz="1000" dirty="0" smtClean="0">
              <a:cs typeface="Arial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8456355" y="2817364"/>
            <a:ext cx="828585" cy="24622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1279251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625" algn="l" defTabSz="1279251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9251" algn="l" defTabSz="1279251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18876" algn="l" defTabSz="1279251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58501" algn="l" defTabSz="1279251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98133" algn="l" defTabSz="1279251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37758" algn="l" defTabSz="1279251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77385" algn="l" defTabSz="1279251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17011" algn="l" defTabSz="1279251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cs typeface="Arial" pitchFamily="34" charset="0"/>
              </a:rPr>
              <a:t>АСУ ТП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6067425" y="1044300"/>
            <a:ext cx="3436772" cy="461665"/>
          </a:xfrm>
          <a:prstGeom prst="rect">
            <a:avLst/>
          </a:prstGeom>
          <a:ln>
            <a:solidFill>
              <a:sysClr val="window" lastClr="FFFFFF"/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1279251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625" algn="l" defTabSz="1279251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9251" algn="l" defTabSz="1279251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18876" algn="l" defTabSz="1279251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58501" algn="l" defTabSz="1279251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98133" algn="l" defTabSz="1279251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37758" algn="l" defTabSz="1279251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77385" algn="l" defTabSz="1279251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17011" algn="l" defTabSz="1279251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Количество изготовителей, подавших заявки на сертификацию</a:t>
            </a:r>
          </a:p>
        </p:txBody>
      </p:sp>
      <p:grpSp>
        <p:nvGrpSpPr>
          <p:cNvPr id="84" name="Группа 16"/>
          <p:cNvGrpSpPr/>
          <p:nvPr/>
        </p:nvGrpSpPr>
        <p:grpSpPr>
          <a:xfrm>
            <a:off x="2704289" y="1590674"/>
            <a:ext cx="3486961" cy="2162177"/>
            <a:chOff x="2704289" y="1590674"/>
            <a:chExt cx="3486961" cy="2162177"/>
          </a:xfrm>
        </p:grpSpPr>
        <p:grpSp>
          <p:nvGrpSpPr>
            <p:cNvPr id="85" name="Группа 89"/>
            <p:cNvGrpSpPr/>
            <p:nvPr/>
          </p:nvGrpSpPr>
          <p:grpSpPr>
            <a:xfrm>
              <a:off x="2704289" y="1590674"/>
              <a:ext cx="3486961" cy="2162177"/>
              <a:chOff x="4822653" y="2582558"/>
              <a:chExt cx="3486961" cy="2162177"/>
            </a:xfrm>
          </p:grpSpPr>
          <p:sp>
            <p:nvSpPr>
              <p:cNvPr id="87" name="Дуга 86"/>
              <p:cNvSpPr/>
              <p:nvPr/>
            </p:nvSpPr>
            <p:spPr>
              <a:xfrm rot="5400000" flipH="1" flipV="1">
                <a:off x="5092561" y="2312650"/>
                <a:ext cx="1885951" cy="2425768"/>
              </a:xfrm>
              <a:prstGeom prst="arc">
                <a:avLst>
                  <a:gd name="adj1" fmla="val 11291596"/>
                  <a:gd name="adj2" fmla="val 17056168"/>
                </a:avLst>
              </a:prstGeom>
              <a:ln w="31750">
                <a:solidFill>
                  <a:srgbClr val="025EA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grpSp>
            <p:nvGrpSpPr>
              <p:cNvPr id="88" name="Группа 92"/>
              <p:cNvGrpSpPr/>
              <p:nvPr/>
            </p:nvGrpSpPr>
            <p:grpSpPr>
              <a:xfrm>
                <a:off x="5849333" y="3449772"/>
                <a:ext cx="2460281" cy="1294963"/>
                <a:chOff x="3203848" y="99355"/>
                <a:chExt cx="2783343" cy="1328142"/>
              </a:xfrm>
            </p:grpSpPr>
            <p:sp>
              <p:nvSpPr>
                <p:cNvPr id="89" name="TextBox 88"/>
                <p:cNvSpPr txBox="1"/>
                <p:nvPr/>
              </p:nvSpPr>
              <p:spPr>
                <a:xfrm>
                  <a:off x="3885764" y="761315"/>
                  <a:ext cx="2101427" cy="6250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ru-RU" sz="1400" dirty="0" smtClean="0">
                      <a:solidFill>
                        <a:srgbClr val="025EA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Орган </a:t>
                  </a:r>
                  <a:r>
                    <a:rPr lang="ru-RU" sz="1400" dirty="0" smtClean="0">
                      <a:solidFill>
                        <a:srgbClr val="025EA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по </a:t>
                  </a:r>
                  <a:r>
                    <a:rPr lang="ru-RU" sz="1400" dirty="0" smtClean="0">
                      <a:solidFill>
                        <a:srgbClr val="025EA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сертификации</a:t>
                  </a:r>
                  <a:br>
                    <a:rPr lang="ru-RU" sz="1400" dirty="0" smtClean="0">
                      <a:solidFill>
                        <a:srgbClr val="025EA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ru-RU" sz="1400" dirty="0" smtClean="0">
                      <a:solidFill>
                        <a:srgbClr val="025EA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(</a:t>
                  </a:r>
                  <a:r>
                    <a:rPr lang="ru-RU" sz="1400" dirty="0" smtClean="0">
                      <a:solidFill>
                        <a:srgbClr val="025EA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аккредитован</a:t>
                  </a:r>
                  <a:r>
                    <a:rPr lang="ru-RU" sz="1400" dirty="0" smtClean="0">
                      <a:solidFill>
                        <a:srgbClr val="025EA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ru-RU" sz="1400" dirty="0" err="1" smtClean="0">
                      <a:solidFill>
                        <a:srgbClr val="025EA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ЭО</a:t>
                  </a:r>
                  <a:r>
                    <a:rPr lang="ru-RU" sz="1400" dirty="0" smtClean="0">
                      <a:solidFill>
                        <a:srgbClr val="025EA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)</a:t>
                  </a:r>
                  <a:endParaRPr lang="ru-RU" sz="1400" dirty="0">
                    <a:solidFill>
                      <a:srgbClr val="025EA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" name="Овал 89"/>
                <p:cNvSpPr/>
                <p:nvPr/>
              </p:nvSpPr>
              <p:spPr>
                <a:xfrm flipV="1">
                  <a:off x="3203848" y="99355"/>
                  <a:ext cx="107999" cy="108000"/>
                </a:xfrm>
                <a:prstGeom prst="ellipse">
                  <a:avLst/>
                </a:prstGeom>
                <a:solidFill>
                  <a:srgbClr val="025EA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91" name="Скругленный прямоугольник 90"/>
                <p:cNvSpPr/>
                <p:nvPr/>
              </p:nvSpPr>
              <p:spPr>
                <a:xfrm>
                  <a:off x="3254921" y="695314"/>
                  <a:ext cx="2549082" cy="732183"/>
                </a:xfrm>
                <a:prstGeom prst="roundRect">
                  <a:avLst/>
                </a:prstGeom>
                <a:noFill/>
                <a:ln w="25400">
                  <a:solidFill>
                    <a:srgbClr val="025EA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494949"/>
                    </a:solidFill>
                  </a:endParaRPr>
                </a:p>
              </p:txBody>
            </p:sp>
          </p:grpSp>
        </p:grpSp>
        <p:pic>
          <p:nvPicPr>
            <p:cNvPr id="86" name="Рисунок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894694" y="3156227"/>
              <a:ext cx="504000" cy="504000"/>
            </a:xfrm>
            <a:prstGeom prst="rect">
              <a:avLst/>
            </a:prstGeom>
          </p:spPr>
        </p:pic>
      </p:grpSp>
      <p:sp>
        <p:nvSpPr>
          <p:cNvPr id="92" name="Дуга 91"/>
          <p:cNvSpPr/>
          <p:nvPr/>
        </p:nvSpPr>
        <p:spPr>
          <a:xfrm rot="16200000" flipH="1">
            <a:off x="3232973" y="1223347"/>
            <a:ext cx="1394664" cy="2338876"/>
          </a:xfrm>
          <a:prstGeom prst="arc">
            <a:avLst>
              <a:gd name="adj1" fmla="val 11601134"/>
              <a:gd name="adj2" fmla="val 16038113"/>
            </a:avLst>
          </a:prstGeom>
          <a:ln w="31750">
            <a:solidFill>
              <a:srgbClr val="025EA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93" name="Группа 92"/>
          <p:cNvGrpSpPr/>
          <p:nvPr/>
        </p:nvGrpSpPr>
        <p:grpSpPr>
          <a:xfrm>
            <a:off x="188641" y="2158782"/>
            <a:ext cx="3657502" cy="2574957"/>
            <a:chOff x="2322797" y="1937598"/>
            <a:chExt cx="3657502" cy="2574957"/>
          </a:xfrm>
        </p:grpSpPr>
        <p:grpSp>
          <p:nvGrpSpPr>
            <p:cNvPr id="94" name="Группа 57"/>
            <p:cNvGrpSpPr/>
            <p:nvPr/>
          </p:nvGrpSpPr>
          <p:grpSpPr>
            <a:xfrm>
              <a:off x="2322797" y="1937598"/>
              <a:ext cx="3101695" cy="864096"/>
              <a:chOff x="2322797" y="1937598"/>
              <a:chExt cx="3101695" cy="864096"/>
            </a:xfrm>
          </p:grpSpPr>
          <p:sp>
            <p:nvSpPr>
              <p:cNvPr id="96" name="Скругленный прямоугольник 95"/>
              <p:cNvSpPr/>
              <p:nvPr/>
            </p:nvSpPr>
            <p:spPr>
              <a:xfrm>
                <a:off x="2322797" y="1937598"/>
                <a:ext cx="3101695" cy="864096"/>
              </a:xfrm>
              <a:prstGeom prst="roundRect">
                <a:avLst/>
              </a:prstGeom>
              <a:solidFill>
                <a:srgbClr val="F8A9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ru-RU" dirty="0" smtClean="0">
                    <a:solidFill>
                      <a:srgbClr val="49494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Эксплуатирующая организация</a:t>
                </a:r>
                <a:endParaRPr lang="ru-RU" dirty="0">
                  <a:solidFill>
                    <a:srgbClr val="49494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97" name="Рисунок 96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363790" y="1998924"/>
                <a:ext cx="744860" cy="699912"/>
              </a:xfrm>
              <a:prstGeom prst="rect">
                <a:avLst/>
              </a:prstGeom>
            </p:spPr>
          </p:pic>
        </p:grpSp>
        <p:sp>
          <p:nvSpPr>
            <p:cNvPr id="95" name="Дуга 94"/>
            <p:cNvSpPr/>
            <p:nvPr/>
          </p:nvSpPr>
          <p:spPr>
            <a:xfrm rot="5861936" flipH="1" flipV="1">
              <a:off x="3712775" y="2245031"/>
              <a:ext cx="2196015" cy="2339033"/>
            </a:xfrm>
            <a:prstGeom prst="arc">
              <a:avLst>
                <a:gd name="adj1" fmla="val 13582611"/>
                <a:gd name="adj2" fmla="val 17745562"/>
              </a:avLst>
            </a:prstGeom>
            <a:ln w="31750">
              <a:solidFill>
                <a:srgbClr val="025EA1"/>
              </a:solidFill>
              <a:prstDash val="sysDot"/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98" name="Группа 50"/>
          <p:cNvGrpSpPr/>
          <p:nvPr/>
        </p:nvGrpSpPr>
        <p:grpSpPr>
          <a:xfrm>
            <a:off x="3764397" y="1377702"/>
            <a:ext cx="2298644" cy="651123"/>
            <a:chOff x="3254921" y="1330296"/>
            <a:chExt cx="3512050" cy="800038"/>
          </a:xfrm>
        </p:grpSpPr>
        <p:sp>
          <p:nvSpPr>
            <p:cNvPr id="99" name="TextBox 98"/>
            <p:cNvSpPr txBox="1"/>
            <p:nvPr/>
          </p:nvSpPr>
          <p:spPr>
            <a:xfrm>
              <a:off x="4248138" y="1593922"/>
              <a:ext cx="2518833" cy="325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dirty="0" smtClean="0">
                  <a:solidFill>
                    <a:srgbClr val="025EA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Изготовитель</a:t>
              </a:r>
            </a:p>
          </p:txBody>
        </p:sp>
        <p:sp>
          <p:nvSpPr>
            <p:cNvPr id="101" name="Скругленный прямоугольник 100"/>
            <p:cNvSpPr/>
            <p:nvPr/>
          </p:nvSpPr>
          <p:spPr>
            <a:xfrm>
              <a:off x="3254921" y="1330296"/>
              <a:ext cx="3387773" cy="800038"/>
            </a:xfrm>
            <a:prstGeom prst="roundRect">
              <a:avLst/>
            </a:prstGeom>
            <a:noFill/>
            <a:ln w="25400">
              <a:solidFill>
                <a:srgbClr val="025EA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494949"/>
                </a:solidFill>
              </a:endParaRPr>
            </a:p>
          </p:txBody>
        </p:sp>
      </p:grpSp>
      <p:pic>
        <p:nvPicPr>
          <p:cNvPr id="102" name="Рисунок 101"/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280"/>
          <a:stretch>
            <a:fillRect/>
          </a:stretch>
        </p:blipFill>
        <p:spPr>
          <a:xfrm>
            <a:off x="3795636" y="1357240"/>
            <a:ext cx="792000" cy="670978"/>
          </a:xfrm>
          <a:prstGeom prst="rect">
            <a:avLst/>
          </a:prstGeom>
        </p:spPr>
      </p:pic>
      <p:sp>
        <p:nvSpPr>
          <p:cNvPr id="104" name="Скругленный прямоугольник 103"/>
          <p:cNvSpPr/>
          <p:nvPr/>
        </p:nvSpPr>
        <p:spPr>
          <a:xfrm>
            <a:off x="3777502" y="2194037"/>
            <a:ext cx="2213723" cy="675757"/>
          </a:xfrm>
          <a:prstGeom prst="roundRect">
            <a:avLst/>
          </a:prstGeom>
          <a:noFill/>
          <a:ln w="25400">
            <a:solidFill>
              <a:srgbClr val="025EA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4949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0" name="Рисунок 10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4568" y="2238374"/>
            <a:ext cx="572943" cy="572943"/>
          </a:xfrm>
          <a:prstGeom prst="rect">
            <a:avLst/>
          </a:prstGeom>
        </p:spPr>
      </p:pic>
      <p:sp>
        <p:nvSpPr>
          <p:cNvPr id="115" name="TextBox 114"/>
          <p:cNvSpPr txBox="1"/>
          <p:nvPr/>
        </p:nvSpPr>
        <p:spPr>
          <a:xfrm>
            <a:off x="4423984" y="2373308"/>
            <a:ext cx="1648581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dirty="0" smtClean="0">
                <a:solidFill>
                  <a:srgbClr val="025E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Разработчик </a:t>
            </a:r>
            <a:r>
              <a:rPr lang="ru-RU" sz="1400" dirty="0" err="1" smtClean="0">
                <a:solidFill>
                  <a:srgbClr val="025E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РКД</a:t>
            </a:r>
            <a:endParaRPr lang="ru-RU" sz="1400" dirty="0" smtClean="0">
              <a:solidFill>
                <a:srgbClr val="025E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Овал 115"/>
          <p:cNvSpPr/>
          <p:nvPr/>
        </p:nvSpPr>
        <p:spPr>
          <a:xfrm flipV="1">
            <a:off x="3721444" y="3419913"/>
            <a:ext cx="95464" cy="105302"/>
          </a:xfrm>
          <a:prstGeom prst="ellipse">
            <a:avLst/>
          </a:prstGeom>
          <a:solidFill>
            <a:srgbClr val="025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0475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4"/>
          <p:cNvSpPr>
            <a:spLocks noGrp="1"/>
          </p:cNvSpPr>
          <p:nvPr>
            <p:ph type="title"/>
          </p:nvPr>
        </p:nvSpPr>
        <p:spPr>
          <a:xfrm>
            <a:off x="452438" y="547687"/>
            <a:ext cx="9037637" cy="489455"/>
          </a:xfr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ru-RU" dirty="0" smtClean="0"/>
              <a:t>Проверки выполнения ПОК(Р,И)</a:t>
            </a:r>
            <a:endParaRPr lang="ru-RU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43265" y="4255358"/>
            <a:ext cx="4299552" cy="944880"/>
          </a:xfrm>
          <a:prstGeom prst="roundRect">
            <a:avLst/>
          </a:prstGeom>
          <a:noFill/>
          <a:ln w="25400" cap="rnd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16822" y="4975733"/>
            <a:ext cx="952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Персонал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822937" y="4911029"/>
            <a:ext cx="952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Оснащенность</a:t>
            </a:r>
          </a:p>
          <a:p>
            <a:pPr algn="ctr"/>
            <a:r>
              <a:rPr lang="ru-RU" sz="800" b="1" dirty="0" smtClean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производства</a:t>
            </a:r>
            <a:endParaRPr lang="ru-RU" sz="800" b="1" dirty="0">
              <a:solidFill>
                <a:srgbClr val="4949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67512" y="4957918"/>
            <a:ext cx="952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Технология</a:t>
            </a:r>
            <a:endParaRPr lang="ru-RU" sz="1000" b="1" dirty="0">
              <a:solidFill>
                <a:srgbClr val="4949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6192" y="4952055"/>
            <a:ext cx="7098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err="1" smtClean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СМК</a:t>
            </a:r>
            <a:endParaRPr lang="ru-RU" sz="1000" b="1" dirty="0">
              <a:solidFill>
                <a:srgbClr val="4949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147" y="4378298"/>
            <a:ext cx="587823" cy="54405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1947" y="4445523"/>
            <a:ext cx="452608" cy="44425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4417" y="4375784"/>
            <a:ext cx="526939" cy="52693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4895" y="4357282"/>
            <a:ext cx="618761" cy="61876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1693" y="4365766"/>
            <a:ext cx="636302" cy="636302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3540431" y="4982217"/>
            <a:ext cx="952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err="1" smtClean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РКД</a:t>
            </a:r>
            <a:endParaRPr lang="ru-RU" sz="1000" b="1" dirty="0" smtClean="0">
              <a:solidFill>
                <a:srgbClr val="4949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Прямая со стрелкой 47"/>
          <p:cNvCxnSpPr/>
          <p:nvPr/>
        </p:nvCxnSpPr>
        <p:spPr>
          <a:xfrm>
            <a:off x="4546588" y="4779164"/>
            <a:ext cx="812824" cy="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Блок-схема: документ 48"/>
          <p:cNvSpPr/>
          <p:nvPr/>
        </p:nvSpPr>
        <p:spPr>
          <a:xfrm>
            <a:off x="3609975" y="5385662"/>
            <a:ext cx="1971675" cy="767903"/>
          </a:xfrm>
          <a:prstGeom prst="flowChartDocument">
            <a:avLst/>
          </a:prstGeom>
          <a:noFill/>
          <a:ln w="25400" cap="rnd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b="1" dirty="0" err="1" smtClean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НП-090-11</a:t>
            </a:r>
            <a:r>
              <a:rPr lang="ru-RU" sz="1000" b="1" dirty="0" smtClean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«Требования к программам обеспечения качества…»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5449516" y="4498605"/>
            <a:ext cx="1850590" cy="488758"/>
          </a:xfrm>
          <a:prstGeom prst="rect">
            <a:avLst/>
          </a:prstGeom>
          <a:noFill/>
          <a:ln w="25400" cap="rnd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Аудит</a:t>
            </a:r>
            <a:endParaRPr lang="ru-RU" sz="1200" b="1" dirty="0">
              <a:solidFill>
                <a:srgbClr val="4949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4" name="Прямая со стрелкой 63"/>
          <p:cNvCxnSpPr/>
          <p:nvPr/>
        </p:nvCxnSpPr>
        <p:spPr>
          <a:xfrm flipV="1">
            <a:off x="4953000" y="4824906"/>
            <a:ext cx="0" cy="568588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7" name="Рисунок 66"/>
          <p:cNvPicPr>
            <a:picLocks noChangeAspect="1"/>
          </p:cNvPicPr>
          <p:nvPr/>
        </p:nvPicPr>
        <p:blipFill>
          <a:blip r:embed="rId7" cstate="print"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06825" y="4114576"/>
            <a:ext cx="566612" cy="540000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1003" y="4463260"/>
            <a:ext cx="540000" cy="540000"/>
          </a:xfrm>
          <a:prstGeom prst="rect">
            <a:avLst/>
          </a:prstGeom>
        </p:spPr>
      </p:pic>
      <p:cxnSp>
        <p:nvCxnSpPr>
          <p:cNvPr id="74" name="Прямая со стрелкой 73"/>
          <p:cNvCxnSpPr>
            <a:endCxn id="73" idx="1"/>
          </p:cNvCxnSpPr>
          <p:nvPr/>
        </p:nvCxnSpPr>
        <p:spPr>
          <a:xfrm flipV="1">
            <a:off x="7391400" y="4733260"/>
            <a:ext cx="529603" cy="665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5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880236" y="4458805"/>
            <a:ext cx="842622" cy="589837"/>
          </a:xfrm>
          <a:prstGeom prst="rect">
            <a:avLst/>
          </a:prstGeom>
        </p:spPr>
      </p:pic>
      <p:cxnSp>
        <p:nvCxnSpPr>
          <p:cNvPr id="106" name="Прямая со стрелкой 105"/>
          <p:cNvCxnSpPr>
            <a:stCxn id="73" idx="3"/>
          </p:cNvCxnSpPr>
          <p:nvPr/>
        </p:nvCxnSpPr>
        <p:spPr>
          <a:xfrm>
            <a:off x="8461003" y="4733260"/>
            <a:ext cx="448979" cy="6486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8" name="Таблица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08090255"/>
              </p:ext>
            </p:extLst>
          </p:nvPr>
        </p:nvGraphicFramePr>
        <p:xfrm>
          <a:off x="7038975" y="5301573"/>
          <a:ext cx="1860486" cy="6096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10081"/>
                <a:gridCol w="310081"/>
                <a:gridCol w="310081"/>
                <a:gridCol w="310081"/>
                <a:gridCol w="310081"/>
                <a:gridCol w="310081"/>
              </a:tblGrid>
              <a:tr h="0">
                <a:tc>
                  <a:txBody>
                    <a:bodyPr/>
                    <a:lstStyle/>
                    <a:p>
                      <a:endParaRPr lang="ru-RU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ru-RU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ru-RU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ru-RU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09" name="Прямая со стрелкой 108"/>
          <p:cNvCxnSpPr/>
          <p:nvPr/>
        </p:nvCxnSpPr>
        <p:spPr>
          <a:xfrm flipH="1">
            <a:off x="8120934" y="5019461"/>
            <a:ext cx="1621" cy="269119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7334251" y="5478665"/>
            <a:ext cx="1352549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>
            <a:spAutoFit/>
          </a:bodyPr>
          <a:lstStyle/>
          <a:p>
            <a:r>
              <a:rPr lang="ru-RU" sz="1000" b="1" dirty="0" smtClean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Реестр отозванных согласований </a:t>
            </a:r>
            <a:r>
              <a:rPr lang="ru-RU" sz="1000" b="1" dirty="0" err="1" smtClean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</a:t>
            </a:r>
            <a:r>
              <a:rPr lang="ru-RU" sz="1000" b="1" dirty="0" smtClean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000" b="1" dirty="0">
              <a:solidFill>
                <a:srgbClr val="4949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9156" y="6118352"/>
            <a:ext cx="781592" cy="417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3" name="Прямоугольник 112"/>
          <p:cNvSpPr/>
          <p:nvPr/>
        </p:nvSpPr>
        <p:spPr>
          <a:xfrm>
            <a:off x="7552560" y="6372426"/>
            <a:ext cx="14398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solidFill>
                  <a:srgbClr val="005FDE"/>
                </a:solidFill>
                <a:cs typeface="Arial" charset="0"/>
              </a:rPr>
              <a:t>Rosenergoatom.ru</a:t>
            </a:r>
            <a:endParaRPr lang="ru-RU" sz="1100" b="1" dirty="0" err="1" smtClean="0">
              <a:solidFill>
                <a:srgbClr val="005FDE"/>
              </a:solidFill>
              <a:cs typeface="Arial" charset="0"/>
            </a:endParaRPr>
          </a:p>
        </p:txBody>
      </p:sp>
      <p:cxnSp>
        <p:nvCxnSpPr>
          <p:cNvPr id="114" name="Прямая со стрелкой 113"/>
          <p:cNvCxnSpPr/>
          <p:nvPr/>
        </p:nvCxnSpPr>
        <p:spPr>
          <a:xfrm>
            <a:off x="8098237" y="5920689"/>
            <a:ext cx="1" cy="269119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" name="Рисунок 50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691" t="20167" r="1544" b="3646"/>
          <a:stretch>
            <a:fillRect/>
          </a:stretch>
        </p:blipFill>
        <p:spPr bwMode="auto">
          <a:xfrm>
            <a:off x="1092200" y="1165225"/>
            <a:ext cx="8518525" cy="2949351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TextBox 52"/>
          <p:cNvSpPr txBox="1"/>
          <p:nvPr/>
        </p:nvSpPr>
        <p:spPr>
          <a:xfrm>
            <a:off x="4381656" y="1381882"/>
            <a:ext cx="3280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Целевой уровень на 2018 год – 16 проверок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 bwMode="auto">
          <a:xfrm>
            <a:off x="8079303" y="3063875"/>
            <a:ext cx="798647" cy="58355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5" rIns="91367" bIns="45685" rtlCol="0" anchor="ctr"/>
          <a:lstStyle/>
          <a:p>
            <a:pPr algn="ctr"/>
            <a:endParaRPr lang="ru-RU" b="1" dirty="0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1015346" y="1681097"/>
            <a:ext cx="8174068" cy="4958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 rot="16200000">
            <a:off x="-789748" y="2270721"/>
            <a:ext cx="2540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Количество</a:t>
            </a:r>
            <a:r>
              <a:rPr lang="ru-RU" sz="1400" dirty="0" smtClean="0"/>
              <a:t> проверок</a:t>
            </a:r>
            <a:endParaRPr lang="ru-RU" sz="1400" dirty="0"/>
          </a:p>
        </p:txBody>
      </p:sp>
      <p:pic>
        <p:nvPicPr>
          <p:cNvPr id="57" name="Рисунок 56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15" t="20167" r="92440" b="14407"/>
          <a:stretch>
            <a:fillRect/>
          </a:stretch>
        </p:blipFill>
        <p:spPr bwMode="auto">
          <a:xfrm>
            <a:off x="554611" y="1165226"/>
            <a:ext cx="548362" cy="2529538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TextBox 60"/>
          <p:cNvSpPr txBox="1"/>
          <p:nvPr/>
        </p:nvSpPr>
        <p:spPr>
          <a:xfrm>
            <a:off x="768369" y="6066165"/>
            <a:ext cx="2204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- </a:t>
            </a:r>
            <a:r>
              <a:rPr lang="ru-RU" sz="1200" dirty="0" smtClean="0"/>
              <a:t>по результатам проверки,         отозван ПОК</a:t>
            </a:r>
            <a:endParaRPr lang="ru-RU" sz="1200" dirty="0"/>
          </a:p>
        </p:txBody>
      </p:sp>
      <p:sp>
        <p:nvSpPr>
          <p:cNvPr id="62" name="TextBox 61"/>
          <p:cNvSpPr txBox="1"/>
          <p:nvPr/>
        </p:nvSpPr>
        <p:spPr>
          <a:xfrm>
            <a:off x="763137" y="5655846"/>
            <a:ext cx="25657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- </a:t>
            </a:r>
            <a:r>
              <a:rPr lang="ru-RU" sz="1200" dirty="0" smtClean="0"/>
              <a:t>проверка ПОК запланирована</a:t>
            </a:r>
            <a:endParaRPr lang="ru-RU" sz="1200" dirty="0"/>
          </a:p>
        </p:txBody>
      </p:sp>
      <p:sp>
        <p:nvSpPr>
          <p:cNvPr id="65" name="TextBox 64"/>
          <p:cNvSpPr txBox="1"/>
          <p:nvPr/>
        </p:nvSpPr>
        <p:spPr>
          <a:xfrm>
            <a:off x="783899" y="5295675"/>
            <a:ext cx="25657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- </a:t>
            </a:r>
            <a:r>
              <a:rPr lang="ru-RU" sz="1200" dirty="0" smtClean="0"/>
              <a:t>проверка ПОК проведена</a:t>
            </a:r>
            <a:endParaRPr lang="ru-RU" sz="1200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209550" y="5686425"/>
            <a:ext cx="542925" cy="3385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endParaRPr lang="ru-RU" sz="1600" dirty="0" smtClean="0"/>
          </a:p>
        </p:txBody>
      </p:sp>
      <p:sp>
        <p:nvSpPr>
          <p:cNvPr id="68" name="Прямоугольник 67"/>
          <p:cNvSpPr/>
          <p:nvPr/>
        </p:nvSpPr>
        <p:spPr>
          <a:xfrm>
            <a:off x="209550" y="5295900"/>
            <a:ext cx="542925" cy="338554"/>
          </a:xfrm>
          <a:prstGeom prst="rect">
            <a:avLst/>
          </a:prstGeom>
          <a:solidFill>
            <a:srgbClr val="2FA14A"/>
          </a:solidFill>
        </p:spPr>
        <p:txBody>
          <a:bodyPr wrap="square">
            <a:spAutoFit/>
          </a:bodyPr>
          <a:lstStyle/>
          <a:p>
            <a:endParaRPr lang="ru-RU" sz="1600" dirty="0" smtClean="0"/>
          </a:p>
        </p:txBody>
      </p:sp>
      <p:pic>
        <p:nvPicPr>
          <p:cNvPr id="72" name="Рисунок 7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23231" y="6127750"/>
            <a:ext cx="514350" cy="400050"/>
          </a:xfrm>
          <a:prstGeom prst="rect">
            <a:avLst/>
          </a:prstGeom>
        </p:spPr>
      </p:pic>
      <p:sp>
        <p:nvSpPr>
          <p:cNvPr id="75" name="Прямоугольник 74"/>
          <p:cNvSpPr/>
          <p:nvPr/>
        </p:nvSpPr>
        <p:spPr>
          <a:xfrm>
            <a:off x="3138608" y="2272637"/>
            <a:ext cx="1205223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1279251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625" algn="l" defTabSz="1279251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9251" algn="l" defTabSz="1279251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18876" algn="l" defTabSz="1279251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58501" algn="l" defTabSz="1279251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98133" algn="l" defTabSz="1279251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37758" algn="l" defTabSz="1279251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77385" algn="l" defTabSz="1279251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17011" algn="l" defTabSz="1279251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N=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1</a:t>
            </a:r>
            <a:endParaRPr lang="ru-RU" sz="1600" b="1" dirty="0"/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973349" y="2279650"/>
            <a:ext cx="514350" cy="400050"/>
          </a:xfrm>
          <a:prstGeom prst="rect">
            <a:avLst/>
          </a:prstGeom>
        </p:spPr>
      </p:pic>
      <p:sp>
        <p:nvSpPr>
          <p:cNvPr id="77" name="Прямоугольник 76"/>
          <p:cNvSpPr/>
          <p:nvPr/>
        </p:nvSpPr>
        <p:spPr>
          <a:xfrm>
            <a:off x="5196008" y="2282162"/>
            <a:ext cx="1205223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1279251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625" algn="l" defTabSz="1279251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9251" algn="l" defTabSz="1279251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18876" algn="l" defTabSz="1279251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58501" algn="l" defTabSz="1279251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98133" algn="l" defTabSz="1279251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37758" algn="l" defTabSz="1279251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77385" algn="l" defTabSz="1279251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17011" algn="l" defTabSz="1279251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N=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2</a:t>
            </a:r>
            <a:endParaRPr lang="ru-RU" sz="1600" b="1" dirty="0"/>
          </a:p>
        </p:txBody>
      </p:sp>
      <p:pic>
        <p:nvPicPr>
          <p:cNvPr id="78" name="Рисунок 7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030749" y="2289175"/>
            <a:ext cx="514350" cy="400050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545349" y="4022725"/>
            <a:ext cx="351001" cy="273001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8696325" y="4005418"/>
            <a:ext cx="1247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отборочный критерий</a:t>
            </a:r>
            <a:endParaRPr lang="ru-RU" sz="1000" b="1" dirty="0">
              <a:solidFill>
                <a:srgbClr val="4949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186733" y="2291687"/>
            <a:ext cx="1205223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1279251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625" algn="l" defTabSz="1279251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9251" algn="l" defTabSz="1279251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18876" algn="l" defTabSz="1279251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58501" algn="l" defTabSz="1279251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98133" algn="l" defTabSz="1279251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37758" algn="l" defTabSz="1279251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77385" algn="l" defTabSz="1279251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17011" algn="l" defTabSz="1279251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N=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1</a:t>
            </a:r>
            <a:endParaRPr lang="ru-RU" sz="1600" b="1" dirty="0"/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021474" y="2298700"/>
            <a:ext cx="51435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475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4"/>
          <p:cNvSpPr>
            <a:spLocks noGrp="1"/>
          </p:cNvSpPr>
          <p:nvPr>
            <p:ph type="title"/>
          </p:nvPr>
        </p:nvSpPr>
        <p:spPr>
          <a:xfrm>
            <a:off x="452438" y="423862"/>
            <a:ext cx="9037637" cy="489455"/>
          </a:xfrm>
        </p:spPr>
        <p:txBody>
          <a:bodyPr vert="horz" lIns="0" tIns="45720" rIns="91440" bIns="45720" rtlCol="0" anchor="ctr">
            <a:normAutofit fontScale="90000"/>
          </a:bodyPr>
          <a:lstStyle/>
          <a:p>
            <a:r>
              <a:rPr lang="ru-RU" dirty="0" smtClean="0"/>
              <a:t>Аудит достоверности </a:t>
            </a:r>
            <a:r>
              <a:rPr lang="ru-RU" dirty="0" smtClean="0"/>
              <a:t>данных</a:t>
            </a:r>
            <a:br>
              <a:rPr lang="ru-RU" dirty="0" smtClean="0"/>
            </a:br>
            <a:r>
              <a:rPr lang="ru-RU" dirty="0" smtClean="0"/>
              <a:t>(критически важные позиции продукции, работ, услуг) </a:t>
            </a:r>
            <a:endParaRPr lang="ru-RU" dirty="0"/>
          </a:p>
        </p:txBody>
      </p:sp>
      <p:sp>
        <p:nvSpPr>
          <p:cNvPr id="41" name="TextBox 17"/>
          <p:cNvSpPr txBox="1">
            <a:spLocks noChangeArrowheads="1"/>
          </p:cNvSpPr>
          <p:nvPr/>
        </p:nvSpPr>
        <p:spPr bwMode="auto">
          <a:xfrm>
            <a:off x="4582410" y="4457430"/>
            <a:ext cx="618439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wrap="non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accent6">
                    <a:lumMod val="75000"/>
                  </a:schemeClr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altLang="ru-RU" sz="1200" dirty="0" smtClean="0"/>
              <a:t>аудит</a:t>
            </a:r>
            <a:endParaRPr lang="ru-RU" altLang="ru-RU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1152793" y="4510305"/>
            <a:ext cx="102303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</a:t>
            </a:r>
          </a:p>
          <a:p>
            <a:pPr algn="ctr"/>
            <a:r>
              <a:rPr lang="ru-RU" sz="1000" b="1" dirty="0" smtClean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позиций </a:t>
            </a:r>
            <a:r>
              <a:rPr lang="ru-RU" sz="1000" b="1" dirty="0" err="1" smtClean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ГПЗ</a:t>
            </a:r>
            <a:endParaRPr lang="ru-RU" sz="1000" b="1" dirty="0">
              <a:solidFill>
                <a:srgbClr val="4949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7342" y="5095726"/>
            <a:ext cx="1062757" cy="56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7042159" y="4624578"/>
            <a:ext cx="14670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 (&gt; 65 баллов) </a:t>
            </a:r>
            <a:endParaRPr lang="ru-RU" sz="1000" b="1" dirty="0">
              <a:solidFill>
                <a:srgbClr val="4949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Прямая со стрелкой 46"/>
          <p:cNvCxnSpPr/>
          <p:nvPr/>
        </p:nvCxnSpPr>
        <p:spPr>
          <a:xfrm>
            <a:off x="1635840" y="4946579"/>
            <a:ext cx="0" cy="215751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90204" y="3655025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9" name="Прямая со стрелкой 48"/>
          <p:cNvCxnSpPr>
            <a:stCxn id="61" idx="0"/>
            <a:endCxn id="57" idx="2"/>
          </p:cNvCxnSpPr>
          <p:nvPr/>
        </p:nvCxnSpPr>
        <p:spPr>
          <a:xfrm flipV="1">
            <a:off x="4489494" y="4375218"/>
            <a:ext cx="1006" cy="403217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0" name="Группа 49"/>
          <p:cNvGrpSpPr/>
          <p:nvPr/>
        </p:nvGrpSpPr>
        <p:grpSpPr>
          <a:xfrm>
            <a:off x="3231323" y="4008084"/>
            <a:ext cx="2348446" cy="400110"/>
            <a:chOff x="2534242" y="3679222"/>
            <a:chExt cx="2348446" cy="473318"/>
          </a:xfrm>
        </p:grpSpPr>
        <p:sp>
          <p:nvSpPr>
            <p:cNvPr id="55" name="TextBox 54"/>
            <p:cNvSpPr txBox="1"/>
            <p:nvPr/>
          </p:nvSpPr>
          <p:spPr>
            <a:xfrm>
              <a:off x="3817973" y="3859517"/>
              <a:ext cx="1064715" cy="2912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b="1" dirty="0" smtClean="0">
                  <a:solidFill>
                    <a:srgbClr val="49494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Изготовитель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534242" y="3679222"/>
              <a:ext cx="1279516" cy="4733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rgbClr val="49494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Организация</a:t>
              </a:r>
            </a:p>
            <a:p>
              <a:pPr algn="ctr"/>
              <a:r>
                <a:rPr lang="ru-RU" sz="1000" b="1" dirty="0" smtClean="0">
                  <a:solidFill>
                    <a:srgbClr val="49494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(работы, услуги)</a:t>
              </a:r>
              <a:endParaRPr lang="ru-RU" sz="1000" b="1" dirty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7" name="Прямоугольник 56"/>
          <p:cNvSpPr/>
          <p:nvPr/>
        </p:nvSpPr>
        <p:spPr>
          <a:xfrm>
            <a:off x="2987624" y="3472651"/>
            <a:ext cx="3005751" cy="902567"/>
          </a:xfrm>
          <a:prstGeom prst="rect">
            <a:avLst/>
          </a:prstGeom>
          <a:noFill/>
          <a:ln w="25400" cap="rnd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98" t="3562" r="10958" b="8293"/>
          <a:stretch/>
        </p:blipFill>
        <p:spPr bwMode="auto">
          <a:xfrm>
            <a:off x="6954590" y="3284536"/>
            <a:ext cx="1157318" cy="13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9" name="Прямая со стрелкой 58"/>
          <p:cNvCxnSpPr/>
          <p:nvPr/>
        </p:nvCxnSpPr>
        <p:spPr>
          <a:xfrm>
            <a:off x="2111426" y="3959825"/>
            <a:ext cx="812824" cy="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6122789" y="3959825"/>
            <a:ext cx="812824" cy="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Скругленный прямоугольник 60"/>
          <p:cNvSpPr/>
          <p:nvPr/>
        </p:nvSpPr>
        <p:spPr>
          <a:xfrm>
            <a:off x="2704362" y="4778435"/>
            <a:ext cx="3570263" cy="944880"/>
          </a:xfrm>
          <a:prstGeom prst="roundRect">
            <a:avLst/>
          </a:prstGeom>
          <a:noFill/>
          <a:ln w="25400" cap="rnd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169701" y="5442172"/>
            <a:ext cx="952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Персонал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284034" y="5396006"/>
            <a:ext cx="952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Оснащенность</a:t>
            </a:r>
          </a:p>
          <a:p>
            <a:pPr algn="ctr"/>
            <a:r>
              <a:rPr lang="ru-RU" sz="800" b="1" dirty="0" smtClean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производства</a:t>
            </a:r>
            <a:endParaRPr lang="ru-RU" sz="800" b="1" dirty="0">
              <a:solidFill>
                <a:srgbClr val="4949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328609" y="5442895"/>
            <a:ext cx="952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Технология</a:t>
            </a:r>
            <a:endParaRPr lang="ru-RU" sz="1000" b="1" dirty="0">
              <a:solidFill>
                <a:srgbClr val="4949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707289" y="5437032"/>
            <a:ext cx="7098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err="1" smtClean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СМК</a:t>
            </a:r>
            <a:endParaRPr lang="ru-RU" sz="1000" b="1" dirty="0">
              <a:solidFill>
                <a:srgbClr val="4949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94"/>
          <p:cNvSpPr txBox="1">
            <a:spLocks noChangeArrowheads="1"/>
          </p:cNvSpPr>
          <p:nvPr/>
        </p:nvSpPr>
        <p:spPr bwMode="auto">
          <a:xfrm>
            <a:off x="832918" y="5589605"/>
            <a:ext cx="1537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>
              <a:defRPr sz="1100" b="1">
                <a:solidFill>
                  <a:srgbClr val="005FDE"/>
                </a:solidFill>
                <a:cs typeface="Arial" charset="0"/>
              </a:defRPr>
            </a:lvl1pPr>
            <a:lvl2pPr marL="742950" indent="-285750">
              <a:defRPr>
                <a:latin typeface="Arial" charset="0"/>
                <a:cs typeface="Arial" charset="0"/>
              </a:defRPr>
            </a:lvl2pPr>
            <a:lvl3pPr marL="1143000" indent="-228600">
              <a:defRPr>
                <a:latin typeface="Arial" charset="0"/>
                <a:cs typeface="Arial" charset="0"/>
              </a:defRPr>
            </a:lvl3pPr>
            <a:lvl4pPr marL="1600200" indent="-228600">
              <a:defRPr>
                <a:latin typeface="Arial" charset="0"/>
                <a:cs typeface="Arial" charset="0"/>
              </a:defRPr>
            </a:lvl4pPr>
            <a:lvl5pPr marL="2057400" indent="-22860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r>
              <a:rPr lang="en-US" dirty="0" err="1" smtClean="0"/>
              <a:t>zakupki</a:t>
            </a:r>
            <a:r>
              <a:rPr lang="ru-RU" dirty="0" smtClean="0"/>
              <a:t>.</a:t>
            </a:r>
            <a:r>
              <a:rPr lang="en-US" dirty="0" err="1" smtClean="0"/>
              <a:t>rosatom</a:t>
            </a:r>
            <a:r>
              <a:rPr lang="ru-RU" dirty="0" smtClean="0"/>
              <a:t>.</a:t>
            </a:r>
            <a:r>
              <a:rPr lang="en-US" dirty="0" err="1" smtClean="0"/>
              <a:t>ru</a:t>
            </a:r>
            <a:endParaRPr lang="ru-RU" dirty="0" smtClean="0"/>
          </a:p>
          <a:p>
            <a:r>
              <a:rPr lang="en-US" dirty="0" smtClean="0"/>
              <a:t>www</a:t>
            </a:r>
            <a:r>
              <a:rPr lang="ru-RU" dirty="0" smtClean="0"/>
              <a:t>.</a:t>
            </a:r>
            <a:r>
              <a:rPr lang="en-US" dirty="0" err="1" smtClean="0"/>
              <a:t>zakupki</a:t>
            </a:r>
            <a:r>
              <a:rPr lang="ru-RU" dirty="0" smtClean="0"/>
              <a:t>.</a:t>
            </a:r>
            <a:r>
              <a:rPr lang="en-US" dirty="0" err="1" smtClean="0"/>
              <a:t>gov</a:t>
            </a:r>
            <a:r>
              <a:rPr lang="ru-RU" dirty="0" smtClean="0"/>
              <a:t>.</a:t>
            </a:r>
            <a:r>
              <a:rPr lang="en-US" dirty="0" err="1" smtClean="0"/>
              <a:t>ru</a:t>
            </a:r>
            <a:endParaRPr lang="ru-RU" altLang="ru-RU" dirty="0"/>
          </a:p>
        </p:txBody>
      </p:sp>
      <p:pic>
        <p:nvPicPr>
          <p:cNvPr id="171" name="Рисунок 17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9736" y="3699345"/>
            <a:ext cx="762391" cy="762391"/>
          </a:xfrm>
          <a:prstGeom prst="rect">
            <a:avLst/>
          </a:prstGeom>
        </p:spPr>
      </p:pic>
      <p:pic>
        <p:nvPicPr>
          <p:cNvPr id="172" name="Рисунок 4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0381" y="3495066"/>
            <a:ext cx="504000" cy="504000"/>
          </a:xfrm>
          <a:prstGeom prst="rect">
            <a:avLst/>
          </a:prstGeom>
        </p:spPr>
      </p:pic>
      <p:pic>
        <p:nvPicPr>
          <p:cNvPr id="173" name="Рисунок 172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280"/>
          <a:stretch>
            <a:fillRect/>
          </a:stretch>
        </p:blipFill>
        <p:spPr>
          <a:xfrm>
            <a:off x="4708820" y="3495066"/>
            <a:ext cx="792000" cy="670978"/>
          </a:xfrm>
          <a:prstGeom prst="rect">
            <a:avLst/>
          </a:prstGeom>
        </p:spPr>
      </p:pic>
      <p:pic>
        <p:nvPicPr>
          <p:cNvPr id="174" name="Рисунок 173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6244" y="4863275"/>
            <a:ext cx="587823" cy="544059"/>
          </a:xfrm>
          <a:prstGeom prst="rect">
            <a:avLst/>
          </a:prstGeom>
        </p:spPr>
      </p:pic>
      <p:pic>
        <p:nvPicPr>
          <p:cNvPr id="175" name="Рисунок 174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3044" y="4930500"/>
            <a:ext cx="452608" cy="444253"/>
          </a:xfrm>
          <a:prstGeom prst="rect">
            <a:avLst/>
          </a:prstGeom>
        </p:spPr>
      </p:pic>
      <p:pic>
        <p:nvPicPr>
          <p:cNvPr id="177" name="Рисунок 17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5514" y="4860761"/>
            <a:ext cx="526939" cy="526939"/>
          </a:xfrm>
          <a:prstGeom prst="rect">
            <a:avLst/>
          </a:prstGeom>
        </p:spPr>
      </p:pic>
      <p:pic>
        <p:nvPicPr>
          <p:cNvPr id="178" name="Рисунок 17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5992" y="4842259"/>
            <a:ext cx="618761" cy="618761"/>
          </a:xfrm>
          <a:prstGeom prst="rect">
            <a:avLst/>
          </a:prstGeom>
        </p:spPr>
      </p:pic>
      <p:grpSp>
        <p:nvGrpSpPr>
          <p:cNvPr id="179" name="Группа 178"/>
          <p:cNvGrpSpPr/>
          <p:nvPr/>
        </p:nvGrpSpPr>
        <p:grpSpPr>
          <a:xfrm>
            <a:off x="6768435" y="5503413"/>
            <a:ext cx="1428777" cy="1143416"/>
            <a:chOff x="3042742" y="3771140"/>
            <a:chExt cx="1428777" cy="1143416"/>
          </a:xfrm>
        </p:grpSpPr>
        <p:grpSp>
          <p:nvGrpSpPr>
            <p:cNvPr id="180" name="Группа 73"/>
            <p:cNvGrpSpPr/>
            <p:nvPr/>
          </p:nvGrpSpPr>
          <p:grpSpPr>
            <a:xfrm>
              <a:off x="3209920" y="3771140"/>
              <a:ext cx="892580" cy="678764"/>
              <a:chOff x="4709406" y="3079368"/>
              <a:chExt cx="892580" cy="678764"/>
            </a:xfrm>
          </p:grpSpPr>
          <p:pic>
            <p:nvPicPr>
              <p:cNvPr id="182" name="Рисунок 181"/>
              <p:cNvPicPr>
                <a:picLocks noChangeAspect="1"/>
              </p:cNvPicPr>
              <p:nvPr/>
            </p:nvPicPr>
            <p:blipFill>
              <a:blip r:embed="rId12" cstate="print">
                <a:biLevel thresh="5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709406" y="3079368"/>
                <a:ext cx="566612" cy="540000"/>
              </a:xfrm>
              <a:prstGeom prst="rect">
                <a:avLst/>
              </a:prstGeom>
            </p:spPr>
          </p:pic>
          <p:pic>
            <p:nvPicPr>
              <p:cNvPr id="183" name="Рисунок 182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953986" y="3110132"/>
                <a:ext cx="648000" cy="648000"/>
              </a:xfrm>
              <a:prstGeom prst="rect">
                <a:avLst/>
              </a:prstGeom>
            </p:spPr>
          </p:pic>
        </p:grpSp>
        <p:sp>
          <p:nvSpPr>
            <p:cNvPr id="181" name="TextBox 180"/>
            <p:cNvSpPr txBox="1"/>
            <p:nvPr/>
          </p:nvSpPr>
          <p:spPr>
            <a:xfrm>
              <a:off x="3042742" y="4514446"/>
              <a:ext cx="14287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rgbClr val="49494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Эксплуатирующие организации</a:t>
              </a:r>
              <a:endParaRPr lang="ru-RU" sz="1000" b="1" dirty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9" name="Дуга 188"/>
          <p:cNvSpPr/>
          <p:nvPr/>
        </p:nvSpPr>
        <p:spPr>
          <a:xfrm rot="3635696">
            <a:off x="3982258" y="5109608"/>
            <a:ext cx="4682986" cy="3317983"/>
          </a:xfrm>
          <a:prstGeom prst="arc">
            <a:avLst>
              <a:gd name="adj1" fmla="val 10742386"/>
              <a:gd name="adj2" fmla="val 15151486"/>
            </a:avLst>
          </a:prstGeom>
          <a:ln w="31750" cap="rnd">
            <a:solidFill>
              <a:srgbClr val="025EA1"/>
            </a:solidFill>
            <a:prstDash val="sysDot"/>
            <a:tailEnd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0" name="Овал 189"/>
          <p:cNvSpPr/>
          <p:nvPr/>
        </p:nvSpPr>
        <p:spPr>
          <a:xfrm rot="14524964">
            <a:off x="5034868" y="4725517"/>
            <a:ext cx="111334" cy="120193"/>
          </a:xfrm>
          <a:prstGeom prst="ellipse">
            <a:avLst/>
          </a:prstGeom>
          <a:solidFill>
            <a:srgbClr val="025EA1"/>
          </a:solidFill>
          <a:ln cap="rnd">
            <a:solidFill>
              <a:schemeClr val="tx1"/>
            </a:solidFill>
            <a:tailEnd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516923" y="1470215"/>
            <a:ext cx="2961646" cy="161643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25E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6000" rtlCol="0" anchor="b" anchorCtr="0"/>
          <a:lstStyle/>
          <a:p>
            <a:pPr>
              <a:lnSpc>
                <a:spcPct val="80000"/>
              </a:lnSpc>
            </a:pPr>
            <a:r>
              <a:rPr lang="ru-RU" sz="1200" b="1" dirty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ГК «Росатом» </a:t>
            </a:r>
            <a:endParaRPr lang="ru-RU" sz="1200" b="1" dirty="0" smtClean="0">
              <a:solidFill>
                <a:srgbClr val="4949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200" b="1" dirty="0" smtClean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1200" b="1" dirty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1/267-П от </a:t>
            </a:r>
            <a:r>
              <a:rPr lang="ru-RU" sz="1200" b="1" dirty="0" smtClean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29.03.17</a:t>
            </a:r>
          </a:p>
          <a:p>
            <a:pPr>
              <a:lnSpc>
                <a:spcPct val="80000"/>
              </a:lnSpc>
            </a:pPr>
            <a:r>
              <a:rPr lang="ru-RU" sz="1200" dirty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создании Комитета по типизации технических требований </a:t>
            </a:r>
            <a:r>
              <a:rPr lang="ru-RU" sz="1200" dirty="0" err="1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Госкорпорации</a:t>
            </a:r>
            <a:r>
              <a:rPr lang="ru-RU" sz="1200" dirty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«Росатом» и об утверждении Временного единого </a:t>
            </a:r>
            <a:r>
              <a:rPr lang="ru-RU" sz="1200" dirty="0" smtClean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отраслевого»</a:t>
            </a:r>
            <a:endParaRPr lang="ru-RU" sz="1200" dirty="0">
              <a:solidFill>
                <a:srgbClr val="4949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3620" y="1609841"/>
            <a:ext cx="612000" cy="612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919420" y="1539770"/>
            <a:ext cx="2989458" cy="1477328"/>
          </a:xfrm>
          <a:prstGeom prst="rect">
            <a:avLst/>
          </a:prstGeom>
          <a:solidFill>
            <a:srgbClr val="D9D9D9"/>
          </a:solidFill>
          <a:ln w="254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altLang="ru-RU" sz="1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ведение </a:t>
            </a:r>
            <a:r>
              <a:rPr lang="ru-RU" alt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нового отборочного критерия участника закупки или основания для расторжения договора в одностороннем порядке (по инициативе заказчика) «Аудит достоверности данных».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4525865" y="2047293"/>
            <a:ext cx="345523" cy="46228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554113" y="1122299"/>
            <a:ext cx="786196" cy="5916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0754" y="1122299"/>
            <a:ext cx="668605" cy="61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49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4"/>
          <p:cNvSpPr>
            <a:spLocks noGrp="1"/>
          </p:cNvSpPr>
          <p:nvPr>
            <p:ph type="title"/>
          </p:nvPr>
        </p:nvSpPr>
        <p:spPr/>
        <p:txBody>
          <a:bodyPr vert="horz" lIns="0" tIns="45720" rIns="91440" bIns="45720" rtlCol="0" anchor="ctr">
            <a:normAutofit fontScale="90000"/>
          </a:bodyPr>
          <a:lstStyle/>
          <a:p>
            <a:r>
              <a:rPr lang="ru-RU" dirty="0" smtClean="0"/>
              <a:t>Основные инструменты обеспечения качества оборудования и взаимодействия с изготовителями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9" name="Овал 148"/>
          <p:cNvSpPr/>
          <p:nvPr/>
        </p:nvSpPr>
        <p:spPr>
          <a:xfrm>
            <a:off x="3719105" y="2410529"/>
            <a:ext cx="2504301" cy="2504301"/>
          </a:xfrm>
          <a:prstGeom prst="ellipse">
            <a:avLst/>
          </a:prstGeom>
          <a:noFill/>
          <a:ln w="76200" cap="sq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TextBox 149"/>
          <p:cNvSpPr txBox="1"/>
          <p:nvPr/>
        </p:nvSpPr>
        <p:spPr>
          <a:xfrm>
            <a:off x="227551" y="1715074"/>
            <a:ext cx="2977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cap="all" dirty="0" smtClean="0">
                <a:solidFill>
                  <a:schemeClr val="accent4"/>
                </a:solidFill>
                <a:latin typeface="Circe" panose="020B0502020203020203" pitchFamily="34" charset="-52"/>
              </a:rPr>
              <a:t>договоры</a:t>
            </a:r>
          </a:p>
          <a:p>
            <a:pPr algn="r"/>
            <a:r>
              <a:rPr lang="ru-RU" sz="1200" b="1" cap="all" dirty="0" smtClean="0">
                <a:solidFill>
                  <a:schemeClr val="accent4"/>
                </a:solidFill>
                <a:latin typeface="Circe" panose="020B0502020203020203" pitchFamily="34" charset="-52"/>
              </a:rPr>
              <a:t> генподряда и поставки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671148" y="3202788"/>
            <a:ext cx="2453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cap="all" dirty="0" smtClean="0">
                <a:solidFill>
                  <a:schemeClr val="accent4"/>
                </a:solidFill>
                <a:latin typeface="Circe" panose="020B0502020203020203" pitchFamily="34" charset="-52"/>
              </a:rPr>
              <a:t>Оценка соответствия ПРОДУКЦИИ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7202766" y="4901011"/>
            <a:ext cx="2792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4"/>
                </a:solidFill>
                <a:latin typeface="Circe" panose="020B0502020203020203" pitchFamily="34" charset="-52"/>
              </a:rPr>
              <a:t>СОГЛАСОВАНИЕ ТУ (ТЗ, </a:t>
            </a:r>
            <a:r>
              <a:rPr lang="ru-RU" sz="1200" b="1" dirty="0" err="1" smtClean="0">
                <a:solidFill>
                  <a:schemeClr val="accent4"/>
                </a:solidFill>
                <a:latin typeface="Circe" panose="020B0502020203020203" pitchFamily="34" charset="-52"/>
              </a:rPr>
              <a:t>ТТ</a:t>
            </a:r>
            <a:r>
              <a:rPr lang="ru-RU" sz="1200" b="1" dirty="0" smtClean="0">
                <a:solidFill>
                  <a:schemeClr val="accent4"/>
                </a:solidFill>
                <a:latin typeface="Circe" panose="020B0502020203020203" pitchFamily="34" charset="-52"/>
              </a:rPr>
              <a:t>)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398355" y="4765560"/>
            <a:ext cx="2779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cap="all" dirty="0" smtClean="0">
                <a:solidFill>
                  <a:schemeClr val="accent4"/>
                </a:solidFill>
                <a:latin typeface="Circe" panose="020B0502020203020203" pitchFamily="34" charset="-52"/>
              </a:rPr>
              <a:t>Сертификация </a:t>
            </a:r>
            <a:br>
              <a:rPr lang="ru-RU" sz="1200" b="1" cap="all" dirty="0" smtClean="0">
                <a:solidFill>
                  <a:schemeClr val="accent4"/>
                </a:solidFill>
                <a:latin typeface="Circe" panose="020B0502020203020203" pitchFamily="34" charset="-52"/>
              </a:rPr>
            </a:br>
            <a:r>
              <a:rPr lang="ru-RU" sz="1200" b="1" cap="all" dirty="0" smtClean="0">
                <a:solidFill>
                  <a:schemeClr val="accent4"/>
                </a:solidFill>
                <a:latin typeface="Circe" panose="020B0502020203020203" pitchFamily="34" charset="-52"/>
              </a:rPr>
              <a:t>Производств изготовителей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6786327" y="1706410"/>
            <a:ext cx="2793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cap="all" dirty="0" smtClean="0">
                <a:solidFill>
                  <a:schemeClr val="accent4"/>
                </a:solidFill>
                <a:latin typeface="Circe" panose="020B0502020203020203" pitchFamily="34" charset="-52"/>
              </a:rPr>
              <a:t>аудит достоверности данных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6768221" y="3367840"/>
            <a:ext cx="2709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4"/>
                </a:solidFill>
                <a:latin typeface="Circe" panose="020B0502020203020203" pitchFamily="34" charset="-52"/>
              </a:rPr>
              <a:t>ВХОДНОЙ КОНТРОЛЬ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671148" y="5212025"/>
            <a:ext cx="2367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666968"/>
                </a:solidFill>
                <a:latin typeface="Circe" panose="020B0502020203020203" pitchFamily="34" charset="-52"/>
              </a:rPr>
              <a:t>Оценка изготовителей до заключения договора поставки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6786327" y="3672885"/>
            <a:ext cx="27091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rgbClr val="666968"/>
                </a:solidFill>
                <a:latin typeface="Circe" panose="020B0502020203020203" pitchFamily="34" charset="-52"/>
              </a:rPr>
              <a:t>Продукции и сопроводительной документации</a:t>
            </a:r>
            <a:endParaRPr lang="ru-RU" sz="1050" dirty="0">
              <a:solidFill>
                <a:srgbClr val="666968"/>
              </a:solidFill>
              <a:latin typeface="Circe" panose="020B0502020203020203" pitchFamily="34" charset="-52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6786327" y="2197387"/>
            <a:ext cx="279360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666968"/>
                </a:solidFill>
                <a:latin typeface="Circe" panose="020B0502020203020203" pitchFamily="34" charset="-52"/>
              </a:rPr>
              <a:t>Проводится</a:t>
            </a:r>
            <a:r>
              <a:rPr lang="en-US" sz="1000" dirty="0" smtClean="0">
                <a:solidFill>
                  <a:srgbClr val="666968"/>
                </a:solidFill>
                <a:latin typeface="Circe" panose="020B0502020203020203" pitchFamily="34" charset="-52"/>
              </a:rPr>
              <a:t> </a:t>
            </a:r>
            <a:r>
              <a:rPr lang="ru-RU" sz="1000" dirty="0" smtClean="0">
                <a:solidFill>
                  <a:srgbClr val="666968"/>
                </a:solidFill>
                <a:latin typeface="Circe" panose="020B0502020203020203" pitchFamily="34" charset="-52"/>
              </a:rPr>
              <a:t>на отборочной стадии закупочной процедуры или после заключения договора в отношении  изготовителей критически важной продукции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6950919" y="5187481"/>
            <a:ext cx="3000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666968"/>
                </a:solidFill>
                <a:latin typeface="Circe" panose="020B0502020203020203" pitchFamily="34" charset="-52"/>
              </a:rPr>
              <a:t>Согласование (утверждение) требований к оборудованию и комплектующим </a:t>
            </a:r>
            <a:endParaRPr lang="ru-RU" sz="1000" dirty="0">
              <a:solidFill>
                <a:srgbClr val="666968"/>
              </a:solidFill>
              <a:latin typeface="Circe" panose="020B0502020203020203" pitchFamily="34" charset="-52"/>
            </a:endParaRPr>
          </a:p>
        </p:txBody>
      </p:sp>
      <p:pic>
        <p:nvPicPr>
          <p:cNvPr id="160" name="Рисунок 15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124303" y="2869178"/>
            <a:ext cx="1834953" cy="1337009"/>
          </a:xfrm>
          <a:prstGeom prst="snip2SameRect">
            <a:avLst>
              <a:gd name="adj1" fmla="val 24288"/>
              <a:gd name="adj2" fmla="val 0"/>
            </a:avLst>
          </a:prstGeom>
        </p:spPr>
      </p:pic>
      <p:grpSp>
        <p:nvGrpSpPr>
          <p:cNvPr id="161" name="Группа 160"/>
          <p:cNvGrpSpPr/>
          <p:nvPr/>
        </p:nvGrpSpPr>
        <p:grpSpPr>
          <a:xfrm>
            <a:off x="3881450" y="2311224"/>
            <a:ext cx="666675" cy="666675"/>
            <a:chOff x="4490272" y="1537997"/>
            <a:chExt cx="666675" cy="666675"/>
          </a:xfrm>
        </p:grpSpPr>
        <p:sp>
          <p:nvSpPr>
            <p:cNvPr id="162" name="Овал 161"/>
            <p:cNvSpPr/>
            <p:nvPr/>
          </p:nvSpPr>
          <p:spPr>
            <a:xfrm>
              <a:off x="4490272" y="1537997"/>
              <a:ext cx="666675" cy="6666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3" name="Овал 162"/>
            <p:cNvSpPr/>
            <p:nvPr/>
          </p:nvSpPr>
          <p:spPr>
            <a:xfrm>
              <a:off x="4537284" y="1583034"/>
              <a:ext cx="572649" cy="57264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2</a:t>
              </a:r>
              <a:endParaRPr lang="ru-RU" dirty="0"/>
            </a:p>
          </p:txBody>
        </p:sp>
      </p:grpSp>
      <p:grpSp>
        <p:nvGrpSpPr>
          <p:cNvPr id="164" name="Группа 163"/>
          <p:cNvGrpSpPr/>
          <p:nvPr/>
        </p:nvGrpSpPr>
        <p:grpSpPr>
          <a:xfrm>
            <a:off x="5388775" y="2306799"/>
            <a:ext cx="666675" cy="666675"/>
            <a:chOff x="4490272" y="1537997"/>
            <a:chExt cx="666675" cy="666675"/>
          </a:xfrm>
        </p:grpSpPr>
        <p:sp>
          <p:nvSpPr>
            <p:cNvPr id="165" name="Овал 164"/>
            <p:cNvSpPr/>
            <p:nvPr/>
          </p:nvSpPr>
          <p:spPr>
            <a:xfrm>
              <a:off x="4490272" y="1537997"/>
              <a:ext cx="666675" cy="6666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4537284" y="1583034"/>
              <a:ext cx="572649" cy="57264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4</a:t>
              </a:r>
              <a:endParaRPr lang="ru-RU" dirty="0"/>
            </a:p>
          </p:txBody>
        </p:sp>
      </p:grpSp>
      <p:grpSp>
        <p:nvGrpSpPr>
          <p:cNvPr id="167" name="Группа 166"/>
          <p:cNvGrpSpPr/>
          <p:nvPr/>
        </p:nvGrpSpPr>
        <p:grpSpPr>
          <a:xfrm>
            <a:off x="3881450" y="4360463"/>
            <a:ext cx="666675" cy="666675"/>
            <a:chOff x="4490272" y="1537997"/>
            <a:chExt cx="666675" cy="666675"/>
          </a:xfrm>
        </p:grpSpPr>
        <p:sp>
          <p:nvSpPr>
            <p:cNvPr id="168" name="Овал 167"/>
            <p:cNvSpPr/>
            <p:nvPr/>
          </p:nvSpPr>
          <p:spPr>
            <a:xfrm>
              <a:off x="4490272" y="1537997"/>
              <a:ext cx="666675" cy="6666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9" name="Овал 168"/>
            <p:cNvSpPr/>
            <p:nvPr/>
          </p:nvSpPr>
          <p:spPr>
            <a:xfrm>
              <a:off x="4537284" y="1583034"/>
              <a:ext cx="572649" cy="57264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8</a:t>
              </a:r>
              <a:endParaRPr lang="ru-RU" dirty="0"/>
            </a:p>
          </p:txBody>
        </p:sp>
      </p:grpSp>
      <p:grpSp>
        <p:nvGrpSpPr>
          <p:cNvPr id="170" name="Группа 169"/>
          <p:cNvGrpSpPr/>
          <p:nvPr/>
        </p:nvGrpSpPr>
        <p:grpSpPr>
          <a:xfrm>
            <a:off x="5388775" y="4356038"/>
            <a:ext cx="666675" cy="666675"/>
            <a:chOff x="4490272" y="1537997"/>
            <a:chExt cx="666675" cy="666675"/>
          </a:xfrm>
        </p:grpSpPr>
        <p:sp>
          <p:nvSpPr>
            <p:cNvPr id="171" name="Овал 170"/>
            <p:cNvSpPr/>
            <p:nvPr/>
          </p:nvSpPr>
          <p:spPr>
            <a:xfrm>
              <a:off x="4490272" y="1537997"/>
              <a:ext cx="666675" cy="6666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4537284" y="1583034"/>
              <a:ext cx="572649" cy="57264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6</a:t>
              </a:r>
              <a:endParaRPr lang="ru-RU" dirty="0"/>
            </a:p>
          </p:txBody>
        </p:sp>
      </p:grpSp>
      <p:grpSp>
        <p:nvGrpSpPr>
          <p:cNvPr id="173" name="Группа 172"/>
          <p:cNvGrpSpPr/>
          <p:nvPr/>
        </p:nvGrpSpPr>
        <p:grpSpPr>
          <a:xfrm>
            <a:off x="5868771" y="3331418"/>
            <a:ext cx="666675" cy="666675"/>
            <a:chOff x="4490272" y="1537997"/>
            <a:chExt cx="666675" cy="666675"/>
          </a:xfrm>
        </p:grpSpPr>
        <p:sp>
          <p:nvSpPr>
            <p:cNvPr id="174" name="Овал 173"/>
            <p:cNvSpPr/>
            <p:nvPr/>
          </p:nvSpPr>
          <p:spPr>
            <a:xfrm>
              <a:off x="4490272" y="1537997"/>
              <a:ext cx="666675" cy="6666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5" name="Овал 174"/>
            <p:cNvSpPr/>
            <p:nvPr/>
          </p:nvSpPr>
          <p:spPr>
            <a:xfrm>
              <a:off x="4537284" y="1583034"/>
              <a:ext cx="572649" cy="57264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5</a:t>
              </a:r>
              <a:endParaRPr lang="ru-RU" dirty="0"/>
            </a:p>
          </p:txBody>
        </p:sp>
      </p:grpSp>
      <p:grpSp>
        <p:nvGrpSpPr>
          <p:cNvPr id="176" name="Группа 175"/>
          <p:cNvGrpSpPr/>
          <p:nvPr/>
        </p:nvGrpSpPr>
        <p:grpSpPr>
          <a:xfrm>
            <a:off x="3407065" y="3329341"/>
            <a:ext cx="666675" cy="666675"/>
            <a:chOff x="4490272" y="1537997"/>
            <a:chExt cx="666675" cy="666675"/>
          </a:xfrm>
        </p:grpSpPr>
        <p:sp>
          <p:nvSpPr>
            <p:cNvPr id="177" name="Овал 176"/>
            <p:cNvSpPr/>
            <p:nvPr/>
          </p:nvSpPr>
          <p:spPr>
            <a:xfrm>
              <a:off x="4490272" y="1537997"/>
              <a:ext cx="666675" cy="6666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8" name="Овал 177"/>
            <p:cNvSpPr/>
            <p:nvPr/>
          </p:nvSpPr>
          <p:spPr>
            <a:xfrm>
              <a:off x="4537284" y="1583034"/>
              <a:ext cx="572649" cy="57264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1</a:t>
              </a:r>
              <a:endParaRPr lang="ru-RU" dirty="0"/>
            </a:p>
          </p:txBody>
        </p:sp>
      </p:grpSp>
      <p:grpSp>
        <p:nvGrpSpPr>
          <p:cNvPr id="179" name="Группа 178"/>
          <p:cNvGrpSpPr/>
          <p:nvPr/>
        </p:nvGrpSpPr>
        <p:grpSpPr>
          <a:xfrm>
            <a:off x="6026098" y="2155027"/>
            <a:ext cx="3463978" cy="337582"/>
            <a:chOff x="6026098" y="1921347"/>
            <a:chExt cx="2799850" cy="337582"/>
          </a:xfrm>
        </p:grpSpPr>
        <p:cxnSp>
          <p:nvCxnSpPr>
            <p:cNvPr id="180" name="Прямая соединительная линия 179"/>
            <p:cNvCxnSpPr/>
            <p:nvPr/>
          </p:nvCxnSpPr>
          <p:spPr>
            <a:xfrm flipV="1">
              <a:off x="6026098" y="1921347"/>
              <a:ext cx="642331" cy="337582"/>
            </a:xfrm>
            <a:prstGeom prst="line">
              <a:avLst/>
            </a:prstGeom>
            <a:ln w="12700">
              <a:solidFill>
                <a:schemeClr val="accent4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Прямая соединительная линия 180"/>
            <p:cNvCxnSpPr/>
            <p:nvPr/>
          </p:nvCxnSpPr>
          <p:spPr>
            <a:xfrm flipV="1">
              <a:off x="6668429" y="1924239"/>
              <a:ext cx="2157519" cy="0"/>
            </a:xfrm>
            <a:prstGeom prst="line">
              <a:avLst/>
            </a:prstGeom>
            <a:ln w="12700">
              <a:solidFill>
                <a:schemeClr val="accent4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2" name="Группа 181"/>
          <p:cNvGrpSpPr/>
          <p:nvPr/>
        </p:nvGrpSpPr>
        <p:grpSpPr>
          <a:xfrm flipV="1">
            <a:off x="6026098" y="4847083"/>
            <a:ext cx="3463978" cy="337582"/>
            <a:chOff x="6026098" y="1921347"/>
            <a:chExt cx="2799850" cy="337582"/>
          </a:xfrm>
        </p:grpSpPr>
        <p:cxnSp>
          <p:nvCxnSpPr>
            <p:cNvPr id="183" name="Прямая соединительная линия 182"/>
            <p:cNvCxnSpPr/>
            <p:nvPr/>
          </p:nvCxnSpPr>
          <p:spPr>
            <a:xfrm flipV="1">
              <a:off x="6026098" y="1921347"/>
              <a:ext cx="642331" cy="337582"/>
            </a:xfrm>
            <a:prstGeom prst="line">
              <a:avLst/>
            </a:prstGeom>
            <a:ln w="12700">
              <a:solidFill>
                <a:schemeClr val="accent4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Прямая соединительная линия 183"/>
            <p:cNvCxnSpPr/>
            <p:nvPr/>
          </p:nvCxnSpPr>
          <p:spPr>
            <a:xfrm flipV="1">
              <a:off x="6668429" y="1924239"/>
              <a:ext cx="2157519" cy="0"/>
            </a:xfrm>
            <a:prstGeom prst="line">
              <a:avLst/>
            </a:prstGeom>
            <a:ln w="12700">
              <a:solidFill>
                <a:schemeClr val="accent4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5" name="Группа 184"/>
          <p:cNvGrpSpPr/>
          <p:nvPr/>
        </p:nvGrpSpPr>
        <p:grpSpPr>
          <a:xfrm flipH="1">
            <a:off x="460332" y="2152525"/>
            <a:ext cx="3438757" cy="337582"/>
            <a:chOff x="6026098" y="1921347"/>
            <a:chExt cx="2799850" cy="337582"/>
          </a:xfrm>
        </p:grpSpPr>
        <p:cxnSp>
          <p:nvCxnSpPr>
            <p:cNvPr id="186" name="Прямая соединительная линия 185"/>
            <p:cNvCxnSpPr/>
            <p:nvPr/>
          </p:nvCxnSpPr>
          <p:spPr>
            <a:xfrm flipV="1">
              <a:off x="6026098" y="1921347"/>
              <a:ext cx="642331" cy="337582"/>
            </a:xfrm>
            <a:prstGeom prst="line">
              <a:avLst/>
            </a:prstGeom>
            <a:ln w="12700">
              <a:solidFill>
                <a:schemeClr val="accent4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Прямая соединительная линия 186"/>
            <p:cNvCxnSpPr/>
            <p:nvPr/>
          </p:nvCxnSpPr>
          <p:spPr>
            <a:xfrm flipV="1">
              <a:off x="6668429" y="1924239"/>
              <a:ext cx="2157519" cy="0"/>
            </a:xfrm>
            <a:prstGeom prst="line">
              <a:avLst/>
            </a:prstGeom>
            <a:ln w="12700">
              <a:solidFill>
                <a:schemeClr val="accent4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8" name="Группа 187"/>
          <p:cNvGrpSpPr/>
          <p:nvPr/>
        </p:nvGrpSpPr>
        <p:grpSpPr>
          <a:xfrm flipH="1" flipV="1">
            <a:off x="452438" y="4860560"/>
            <a:ext cx="3438757" cy="337582"/>
            <a:chOff x="6026098" y="1921347"/>
            <a:chExt cx="2799850" cy="337582"/>
          </a:xfrm>
        </p:grpSpPr>
        <p:cxnSp>
          <p:nvCxnSpPr>
            <p:cNvPr id="189" name="Прямая соединительная линия 188"/>
            <p:cNvCxnSpPr/>
            <p:nvPr/>
          </p:nvCxnSpPr>
          <p:spPr>
            <a:xfrm flipV="1">
              <a:off x="6026098" y="1921347"/>
              <a:ext cx="642331" cy="337582"/>
            </a:xfrm>
            <a:prstGeom prst="line">
              <a:avLst/>
            </a:prstGeom>
            <a:ln w="12700">
              <a:solidFill>
                <a:schemeClr val="accent4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Прямая соединительная линия 189"/>
            <p:cNvCxnSpPr/>
            <p:nvPr/>
          </p:nvCxnSpPr>
          <p:spPr>
            <a:xfrm flipV="1">
              <a:off x="6668429" y="1924239"/>
              <a:ext cx="2157519" cy="0"/>
            </a:xfrm>
            <a:prstGeom prst="line">
              <a:avLst/>
            </a:prstGeom>
            <a:ln w="12700">
              <a:solidFill>
                <a:schemeClr val="accent4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1" name="Прямая соединительная линия 190"/>
          <p:cNvCxnSpPr/>
          <p:nvPr/>
        </p:nvCxnSpPr>
        <p:spPr>
          <a:xfrm flipH="1">
            <a:off x="460332" y="3659723"/>
            <a:ext cx="2946735" cy="0"/>
          </a:xfrm>
          <a:prstGeom prst="line">
            <a:avLst/>
          </a:prstGeom>
          <a:ln w="12700"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Прямая соединительная линия 191"/>
          <p:cNvCxnSpPr>
            <a:stCxn id="174" idx="6"/>
          </p:cNvCxnSpPr>
          <p:nvPr/>
        </p:nvCxnSpPr>
        <p:spPr>
          <a:xfrm flipV="1">
            <a:off x="6535446" y="3662680"/>
            <a:ext cx="2983961" cy="0"/>
          </a:xfrm>
          <a:prstGeom prst="line">
            <a:avLst/>
          </a:prstGeom>
          <a:ln w="12700"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3" name="Рисунок 19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351" y="1803976"/>
            <a:ext cx="728473" cy="316993"/>
          </a:xfrm>
          <a:prstGeom prst="rect">
            <a:avLst/>
          </a:prstGeom>
        </p:spPr>
      </p:pic>
      <p:sp>
        <p:nvSpPr>
          <p:cNvPr id="194" name="Скругленный прямоугольник 193"/>
          <p:cNvSpPr/>
          <p:nvPr/>
        </p:nvSpPr>
        <p:spPr>
          <a:xfrm>
            <a:off x="290526" y="3083950"/>
            <a:ext cx="714408" cy="546486"/>
          </a:xfrm>
          <a:prstGeom prst="roundRect">
            <a:avLst>
              <a:gd name="adj" fmla="val 10000"/>
            </a:avLst>
          </a:prstGeom>
          <a:blipFill rotWithShape="1">
            <a:blip r:embed="rId4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5" name="TextBox 194"/>
          <p:cNvSpPr txBox="1"/>
          <p:nvPr/>
        </p:nvSpPr>
        <p:spPr>
          <a:xfrm>
            <a:off x="570051" y="2204766"/>
            <a:ext cx="2367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666968"/>
                </a:solidFill>
                <a:latin typeface="Circe" panose="020B0502020203020203" pitchFamily="34" charset="-52"/>
              </a:rPr>
              <a:t>Типовые ГК, КРЭА и фактически заключаемые АЭС</a:t>
            </a:r>
            <a:endParaRPr lang="ru-RU" sz="1000" dirty="0">
              <a:solidFill>
                <a:srgbClr val="666968"/>
              </a:solidFill>
              <a:latin typeface="Circe" panose="020B0502020203020203" pitchFamily="34" charset="-52"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622868" y="3697080"/>
            <a:ext cx="2367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666968"/>
                </a:solidFill>
                <a:latin typeface="Circe" panose="020B0502020203020203" pitchFamily="34" charset="-52"/>
              </a:rPr>
              <a:t>8 форм оценок соответствия на этапах жизненного цикла продукции </a:t>
            </a:r>
            <a:endParaRPr lang="ru-RU" sz="1000" dirty="0">
              <a:solidFill>
                <a:srgbClr val="666968"/>
              </a:solidFill>
              <a:latin typeface="Circe" panose="020B0502020203020203" pitchFamily="34" charset="-52"/>
            </a:endParaRPr>
          </a:p>
        </p:txBody>
      </p:sp>
      <p:pic>
        <p:nvPicPr>
          <p:cNvPr id="197" name="Рисунок 19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424" y="4405266"/>
            <a:ext cx="668454" cy="583194"/>
          </a:xfrm>
          <a:prstGeom prst="rect">
            <a:avLst/>
          </a:prstGeom>
        </p:spPr>
      </p:pic>
      <p:pic>
        <p:nvPicPr>
          <p:cNvPr id="198" name="Picture 2" descr="D:\EREC\Blinkov\Презентации-2014\КРЭ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4192" y="4144412"/>
            <a:ext cx="651934" cy="45164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199" name="Рисунок 19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073617" y="1509117"/>
            <a:ext cx="378201" cy="587680"/>
          </a:xfrm>
          <a:prstGeom prst="rect">
            <a:avLst/>
          </a:prstGeom>
        </p:spPr>
      </p:pic>
      <p:pic>
        <p:nvPicPr>
          <p:cNvPr id="200" name="Picture 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71" t="4102" r="15533" b="10063"/>
          <a:stretch/>
        </p:blipFill>
        <p:spPr bwMode="auto">
          <a:xfrm>
            <a:off x="9035360" y="3032910"/>
            <a:ext cx="464463" cy="5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1" name="Группа 200"/>
          <p:cNvGrpSpPr/>
          <p:nvPr/>
        </p:nvGrpSpPr>
        <p:grpSpPr>
          <a:xfrm>
            <a:off x="4622295" y="4603393"/>
            <a:ext cx="666675" cy="666675"/>
            <a:chOff x="4490272" y="1537997"/>
            <a:chExt cx="666675" cy="666675"/>
          </a:xfrm>
        </p:grpSpPr>
        <p:sp>
          <p:nvSpPr>
            <p:cNvPr id="202" name="Овал 201"/>
            <p:cNvSpPr/>
            <p:nvPr/>
          </p:nvSpPr>
          <p:spPr>
            <a:xfrm>
              <a:off x="4490272" y="1537997"/>
              <a:ext cx="666675" cy="6666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3" name="Овал 202"/>
            <p:cNvSpPr/>
            <p:nvPr/>
          </p:nvSpPr>
          <p:spPr>
            <a:xfrm>
              <a:off x="4537284" y="1583034"/>
              <a:ext cx="572649" cy="57264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7</a:t>
              </a:r>
              <a:endParaRPr lang="ru-RU" dirty="0"/>
            </a:p>
          </p:txBody>
        </p:sp>
      </p:grpSp>
      <p:grpSp>
        <p:nvGrpSpPr>
          <p:cNvPr id="204" name="Группа 203"/>
          <p:cNvGrpSpPr/>
          <p:nvPr/>
        </p:nvGrpSpPr>
        <p:grpSpPr>
          <a:xfrm>
            <a:off x="4611741" y="2085158"/>
            <a:ext cx="666675" cy="666675"/>
            <a:chOff x="4490272" y="1537997"/>
            <a:chExt cx="666675" cy="666675"/>
          </a:xfrm>
        </p:grpSpPr>
        <p:sp>
          <p:nvSpPr>
            <p:cNvPr id="205" name="Овал 204"/>
            <p:cNvSpPr/>
            <p:nvPr/>
          </p:nvSpPr>
          <p:spPr>
            <a:xfrm>
              <a:off x="4490272" y="1537997"/>
              <a:ext cx="666675" cy="6666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6" name="Овал 205"/>
            <p:cNvSpPr/>
            <p:nvPr/>
          </p:nvSpPr>
          <p:spPr>
            <a:xfrm>
              <a:off x="4537284" y="1583034"/>
              <a:ext cx="572649" cy="57264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3</a:t>
              </a:r>
              <a:endParaRPr lang="ru-RU" dirty="0"/>
            </a:p>
          </p:txBody>
        </p:sp>
      </p:grpSp>
      <p:cxnSp>
        <p:nvCxnSpPr>
          <p:cNvPr id="207" name="Прямая соединительная линия 206"/>
          <p:cNvCxnSpPr/>
          <p:nvPr/>
        </p:nvCxnSpPr>
        <p:spPr>
          <a:xfrm flipH="1">
            <a:off x="3675708" y="5214797"/>
            <a:ext cx="995881" cy="688063"/>
          </a:xfrm>
          <a:prstGeom prst="line">
            <a:avLst/>
          </a:prstGeom>
          <a:ln w="12700"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Прямая соединительная линия 207"/>
          <p:cNvCxnSpPr/>
          <p:nvPr/>
        </p:nvCxnSpPr>
        <p:spPr>
          <a:xfrm>
            <a:off x="3675707" y="5902859"/>
            <a:ext cx="3041964" cy="27161"/>
          </a:xfrm>
          <a:prstGeom prst="line">
            <a:avLst/>
          </a:prstGeom>
          <a:ln w="12700"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TextBox 208"/>
          <p:cNvSpPr txBox="1"/>
          <p:nvPr/>
        </p:nvSpPr>
        <p:spPr>
          <a:xfrm>
            <a:off x="4378502" y="5287089"/>
            <a:ext cx="289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4"/>
                </a:solidFill>
                <a:latin typeface="Circe" panose="020B0502020203020203" pitchFamily="34" charset="-52"/>
              </a:rPr>
              <a:t>СОГЛАСОВАНИЕ </a:t>
            </a:r>
            <a:r>
              <a:rPr lang="ru-RU" sz="1200" b="1" dirty="0" err="1" smtClean="0">
                <a:solidFill>
                  <a:schemeClr val="accent4"/>
                </a:solidFill>
                <a:latin typeface="Circe" panose="020B0502020203020203" pitchFamily="34" charset="-52"/>
              </a:rPr>
              <a:t>ПОК</a:t>
            </a:r>
            <a:r>
              <a:rPr lang="ru-RU" sz="1200" b="1" dirty="0" smtClean="0">
                <a:solidFill>
                  <a:schemeClr val="accent4"/>
                </a:solidFill>
                <a:latin typeface="Circe" panose="020B0502020203020203" pitchFamily="34" charset="-52"/>
              </a:rPr>
              <a:t> (</a:t>
            </a:r>
            <a:r>
              <a:rPr lang="ru-RU" sz="1200" b="1" dirty="0" err="1" smtClean="0">
                <a:solidFill>
                  <a:schemeClr val="accent4"/>
                </a:solidFill>
                <a:latin typeface="Circe" panose="020B0502020203020203" pitchFamily="34" charset="-52"/>
              </a:rPr>
              <a:t>Р</a:t>
            </a:r>
            <a:r>
              <a:rPr lang="ru-RU" sz="1200" b="1" dirty="0" smtClean="0">
                <a:solidFill>
                  <a:schemeClr val="accent4"/>
                </a:solidFill>
                <a:latin typeface="Circe" panose="020B0502020203020203" pitchFamily="34" charset="-52"/>
              </a:rPr>
              <a:t>, И),</a:t>
            </a:r>
          </a:p>
          <a:p>
            <a:r>
              <a:rPr lang="ru-RU" sz="1200" b="1" dirty="0" smtClean="0">
                <a:solidFill>
                  <a:schemeClr val="accent4"/>
                </a:solidFill>
                <a:latin typeface="Circe" panose="020B0502020203020203" pitchFamily="34" charset="-52"/>
              </a:rPr>
              <a:t>ПРОВЕРКИ ИХ ВЫПОЛНЕНИЯ.</a:t>
            </a:r>
          </a:p>
          <a:p>
            <a:r>
              <a:rPr lang="ru-RU" sz="1200" b="1" dirty="0" smtClean="0">
                <a:solidFill>
                  <a:schemeClr val="accent4"/>
                </a:solidFill>
                <a:latin typeface="Circe" panose="020B0502020203020203" pitchFamily="34" charset="-52"/>
              </a:rPr>
              <a:t>Аудиты СМК (4 </a:t>
            </a:r>
            <a:r>
              <a:rPr lang="ru-RU" sz="1200" b="1" dirty="0" err="1" smtClean="0">
                <a:solidFill>
                  <a:schemeClr val="accent4"/>
                </a:solidFill>
                <a:latin typeface="Circe" panose="020B0502020203020203" pitchFamily="34" charset="-52"/>
              </a:rPr>
              <a:t>кл</a:t>
            </a:r>
            <a:r>
              <a:rPr lang="ru-RU" sz="1200" b="1" dirty="0" smtClean="0">
                <a:solidFill>
                  <a:schemeClr val="accent4"/>
                </a:solidFill>
                <a:latin typeface="Circe" panose="020B0502020203020203" pitchFamily="34" charset="-52"/>
              </a:rPr>
              <a:t>. безопасности) </a:t>
            </a:r>
          </a:p>
        </p:txBody>
      </p:sp>
      <p:sp>
        <p:nvSpPr>
          <p:cNvPr id="210" name="Прямоугольник 209"/>
          <p:cNvSpPr/>
          <p:nvPr/>
        </p:nvSpPr>
        <p:spPr>
          <a:xfrm>
            <a:off x="3213979" y="5341545"/>
            <a:ext cx="461727" cy="577158"/>
          </a:xfrm>
          <a:prstGeom prst="rect">
            <a:avLst/>
          </a:prstGeom>
          <a:blipFill rotWithShape="1">
            <a:blip r:embed="rId9" cstate="print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1" name="TextBox 210"/>
          <p:cNvSpPr txBox="1"/>
          <p:nvPr/>
        </p:nvSpPr>
        <p:spPr>
          <a:xfrm>
            <a:off x="3724748" y="5889686"/>
            <a:ext cx="29960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666968"/>
                </a:solidFill>
                <a:latin typeface="Circe" panose="020B0502020203020203" pitchFamily="34" charset="-52"/>
              </a:rPr>
              <a:t>Проводится</a:t>
            </a:r>
            <a:r>
              <a:rPr lang="en-US" sz="1000" dirty="0" smtClean="0">
                <a:solidFill>
                  <a:srgbClr val="666968"/>
                </a:solidFill>
                <a:latin typeface="Circe" panose="020B0502020203020203" pitchFamily="34" charset="-52"/>
              </a:rPr>
              <a:t> </a:t>
            </a:r>
            <a:r>
              <a:rPr lang="ru-RU" sz="1000" dirty="0" smtClean="0">
                <a:solidFill>
                  <a:srgbClr val="666968"/>
                </a:solidFill>
                <a:latin typeface="Circe" panose="020B0502020203020203" pitchFamily="34" charset="-52"/>
              </a:rPr>
              <a:t>для изготовителей оборудования</a:t>
            </a:r>
          </a:p>
        </p:txBody>
      </p:sp>
      <p:cxnSp>
        <p:nvCxnSpPr>
          <p:cNvPr id="212" name="Прямая соединительная линия 211"/>
          <p:cNvCxnSpPr/>
          <p:nvPr/>
        </p:nvCxnSpPr>
        <p:spPr>
          <a:xfrm flipH="1" flipV="1">
            <a:off x="2960483" y="1385180"/>
            <a:ext cx="1656785" cy="796707"/>
          </a:xfrm>
          <a:prstGeom prst="line">
            <a:avLst/>
          </a:prstGeom>
          <a:ln w="12700"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Прямая соединительная линия 212"/>
          <p:cNvCxnSpPr/>
          <p:nvPr/>
        </p:nvCxnSpPr>
        <p:spPr>
          <a:xfrm>
            <a:off x="2933323" y="1376127"/>
            <a:ext cx="3710408" cy="16620"/>
          </a:xfrm>
          <a:prstGeom prst="line">
            <a:avLst/>
          </a:prstGeom>
          <a:ln w="12700"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TextBox 213"/>
          <p:cNvSpPr txBox="1"/>
          <p:nvPr/>
        </p:nvSpPr>
        <p:spPr>
          <a:xfrm>
            <a:off x="3503140" y="1068388"/>
            <a:ext cx="33231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4"/>
                </a:solidFill>
                <a:latin typeface="Circe" panose="020B0502020203020203" pitchFamily="34" charset="-52"/>
              </a:rPr>
              <a:t>СТАНДАРТИЗАЦИЯ (ГОСТ </a:t>
            </a:r>
            <a:r>
              <a:rPr lang="ru-RU" sz="1200" b="1" dirty="0" err="1" smtClean="0">
                <a:solidFill>
                  <a:schemeClr val="accent4"/>
                </a:solidFill>
                <a:latin typeface="Circe" panose="020B0502020203020203" pitchFamily="34" charset="-52"/>
              </a:rPr>
              <a:t>Р</a:t>
            </a:r>
            <a:r>
              <a:rPr lang="ru-RU" sz="1200" b="1" dirty="0" smtClean="0">
                <a:solidFill>
                  <a:schemeClr val="accent4"/>
                </a:solidFill>
                <a:latin typeface="Circe" panose="020B0502020203020203" pitchFamily="34" charset="-52"/>
              </a:rPr>
              <a:t>, СТО, </a:t>
            </a:r>
            <a:r>
              <a:rPr lang="ru-RU" sz="1200" b="1" dirty="0" err="1" smtClean="0">
                <a:solidFill>
                  <a:schemeClr val="accent4"/>
                </a:solidFill>
                <a:latin typeface="Circe" panose="020B0502020203020203" pitchFamily="34" charset="-52"/>
              </a:rPr>
              <a:t>РД</a:t>
            </a:r>
            <a:r>
              <a:rPr lang="ru-RU" sz="1200" b="1" dirty="0" smtClean="0">
                <a:solidFill>
                  <a:schemeClr val="accent4"/>
                </a:solidFill>
                <a:latin typeface="Circe" panose="020B0502020203020203" pitchFamily="34" charset="-52"/>
              </a:rPr>
              <a:t> </a:t>
            </a:r>
            <a:r>
              <a:rPr lang="ru-RU" sz="1200" b="1" dirty="0" err="1" smtClean="0">
                <a:solidFill>
                  <a:schemeClr val="accent4"/>
                </a:solidFill>
                <a:latin typeface="Circe" panose="020B0502020203020203" pitchFamily="34" charset="-52"/>
              </a:rPr>
              <a:t>ЭО</a:t>
            </a:r>
            <a:r>
              <a:rPr lang="ru-RU" sz="1200" b="1" dirty="0" smtClean="0">
                <a:solidFill>
                  <a:schemeClr val="accent4"/>
                </a:solidFill>
                <a:latin typeface="Circe" panose="020B0502020203020203" pitchFamily="34" charset="-52"/>
              </a:rPr>
              <a:t>)</a:t>
            </a:r>
          </a:p>
        </p:txBody>
      </p:sp>
      <p:sp>
        <p:nvSpPr>
          <p:cNvPr id="215" name="TextBox 214"/>
          <p:cNvSpPr txBox="1"/>
          <p:nvPr/>
        </p:nvSpPr>
        <p:spPr>
          <a:xfrm>
            <a:off x="3916663" y="1370498"/>
            <a:ext cx="27936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666968"/>
                </a:solidFill>
                <a:latin typeface="Circe" panose="020B0502020203020203" pitchFamily="34" charset="-52"/>
              </a:rPr>
              <a:t>Стандартизация требований к оборудованию, порядку его оценки соответствия, ВК,СМР, ПНР, эксплуатации</a:t>
            </a:r>
          </a:p>
        </p:txBody>
      </p:sp>
      <p:pic>
        <p:nvPicPr>
          <p:cNvPr id="216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4529" y="1062347"/>
            <a:ext cx="433453" cy="313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7" name="Picture 5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93" t="6838" r="2827" b="10603"/>
          <a:stretch/>
        </p:blipFill>
        <p:spPr bwMode="auto">
          <a:xfrm>
            <a:off x="6817262" y="4808699"/>
            <a:ext cx="437189" cy="34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0475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4"/>
          <p:cNvSpPr>
            <a:spLocks noGrp="1"/>
          </p:cNvSpPr>
          <p:nvPr>
            <p:ph type="title"/>
          </p:nvPr>
        </p:nvSpPr>
        <p:spPr/>
        <p:txBody>
          <a:bodyPr vert="horz" lIns="0" tIns="45720" rIns="91440" bIns="45720" rtlCol="0" anchor="ctr">
            <a:normAutofit fontScale="90000"/>
          </a:bodyPr>
          <a:lstStyle/>
          <a:p>
            <a:r>
              <a:rPr lang="ru-RU" altLang="ru-RU" dirty="0" smtClean="0"/>
              <a:t>Оценка соответствия продукции как инструмент обеспечения безопасности и качества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9" name="Прямая соединительная линия 118"/>
          <p:cNvCxnSpPr/>
          <p:nvPr/>
        </p:nvCxnSpPr>
        <p:spPr bwMode="auto">
          <a:xfrm>
            <a:off x="1408498" y="4551826"/>
            <a:ext cx="26988" cy="325437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 bwMode="auto">
          <a:xfrm>
            <a:off x="5035936" y="4551826"/>
            <a:ext cx="287337" cy="304800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/>
          <p:cNvCxnSpPr/>
          <p:nvPr/>
        </p:nvCxnSpPr>
        <p:spPr bwMode="auto">
          <a:xfrm>
            <a:off x="1429136" y="4866151"/>
            <a:ext cx="3894137" cy="0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/>
          <p:nvPr/>
        </p:nvCxnSpPr>
        <p:spPr bwMode="auto">
          <a:xfrm>
            <a:off x="2080011" y="4551826"/>
            <a:ext cx="46037" cy="306387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/>
          <p:nvPr/>
        </p:nvCxnSpPr>
        <p:spPr bwMode="auto">
          <a:xfrm>
            <a:off x="2997586" y="4369263"/>
            <a:ext cx="225425" cy="508000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/>
          <p:nvPr/>
        </p:nvCxnSpPr>
        <p:spPr bwMode="auto">
          <a:xfrm>
            <a:off x="3872298" y="4145426"/>
            <a:ext cx="419100" cy="706437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 bwMode="auto">
          <a:xfrm>
            <a:off x="1408498" y="4551826"/>
            <a:ext cx="3627438" cy="0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6" name="Рисунок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2648" y="2686513"/>
            <a:ext cx="3257550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7" name="Прямая со стрелкой 126"/>
          <p:cNvCxnSpPr/>
          <p:nvPr/>
        </p:nvCxnSpPr>
        <p:spPr>
          <a:xfrm flipV="1">
            <a:off x="5035936" y="2659526"/>
            <a:ext cx="0" cy="2043112"/>
          </a:xfrm>
          <a:prstGeom prst="straightConnector1">
            <a:avLst/>
          </a:prstGeom>
          <a:ln w="38100">
            <a:solidFill>
              <a:srgbClr val="1471B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49"/>
          <p:cNvSpPr txBox="1">
            <a:spLocks noChangeArrowheads="1"/>
          </p:cNvSpPr>
          <p:nvPr/>
        </p:nvSpPr>
        <p:spPr bwMode="auto">
          <a:xfrm>
            <a:off x="807049" y="2054688"/>
            <a:ext cx="1328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200" dirty="0" smtClean="0">
                <a:solidFill>
                  <a:srgbClr val="414142"/>
                </a:solidFill>
              </a:rPr>
              <a:t>8 форм оценки</a:t>
            </a:r>
            <a:endParaRPr lang="ru-RU" altLang="ru-RU" sz="1200" dirty="0">
              <a:solidFill>
                <a:srgbClr val="414142"/>
              </a:solidFill>
            </a:endParaRPr>
          </a:p>
          <a:p>
            <a:pPr algn="ctr" eaLnBrk="1" hangingPunct="1"/>
            <a:r>
              <a:rPr lang="ru-RU" altLang="ru-RU" sz="1200" dirty="0">
                <a:solidFill>
                  <a:srgbClr val="414142"/>
                </a:solidFill>
              </a:rPr>
              <a:t>соответствия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1306898" y="4910601"/>
            <a:ext cx="942975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50" dirty="0">
                <a:solidFill>
                  <a:srgbClr val="414142"/>
                </a:solidFill>
              </a:rPr>
              <a:t>Разработка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2180023" y="4905838"/>
            <a:ext cx="111760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50" dirty="0">
                <a:solidFill>
                  <a:srgbClr val="414142"/>
                </a:solidFill>
              </a:rPr>
              <a:t>Изготовление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3523048" y="4901076"/>
            <a:ext cx="696913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50" dirty="0">
                <a:solidFill>
                  <a:srgbClr val="414142"/>
                </a:solidFill>
              </a:rPr>
              <a:t>Монтаж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4291398" y="4877263"/>
            <a:ext cx="112712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50" dirty="0">
                <a:solidFill>
                  <a:srgbClr val="414142"/>
                </a:solidFill>
              </a:rPr>
              <a:t>Эксплуатация</a:t>
            </a:r>
          </a:p>
        </p:txBody>
      </p:sp>
      <p:sp>
        <p:nvSpPr>
          <p:cNvPr id="133" name="TextBox 60"/>
          <p:cNvSpPr txBox="1">
            <a:spLocks noChangeArrowheads="1"/>
          </p:cNvSpPr>
          <p:nvPr/>
        </p:nvSpPr>
        <p:spPr bwMode="auto">
          <a:xfrm>
            <a:off x="392498" y="4491501"/>
            <a:ext cx="1009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200">
                <a:solidFill>
                  <a:srgbClr val="414142"/>
                </a:solidFill>
              </a:rPr>
              <a:t>ЖЦ </a:t>
            </a:r>
          </a:p>
          <a:p>
            <a:pPr algn="ctr" eaLnBrk="1" hangingPunct="1"/>
            <a:r>
              <a:rPr lang="ru-RU" altLang="ru-RU" sz="1200">
                <a:solidFill>
                  <a:srgbClr val="414142"/>
                </a:solidFill>
              </a:rPr>
              <a:t>продукции</a:t>
            </a:r>
          </a:p>
        </p:txBody>
      </p:sp>
      <p:sp>
        <p:nvSpPr>
          <p:cNvPr id="134" name="Стрелка вниз 133"/>
          <p:cNvSpPr/>
          <p:nvPr/>
        </p:nvSpPr>
        <p:spPr>
          <a:xfrm>
            <a:off x="1495811" y="3650126"/>
            <a:ext cx="187325" cy="1023937"/>
          </a:xfrm>
          <a:prstGeom prst="downArrow">
            <a:avLst/>
          </a:prstGeom>
          <a:gradFill>
            <a:gsLst>
              <a:gs pos="0">
                <a:schemeClr val="bg1"/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 rot="16200000">
            <a:off x="1090004" y="2941766"/>
            <a:ext cx="1003736" cy="461665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rgbClr val="FFFFFF"/>
                </a:solidFill>
              </a:rPr>
              <a:t>Экспертиза</a:t>
            </a:r>
          </a:p>
          <a:p>
            <a:pPr algn="ctr">
              <a:defRPr/>
            </a:pPr>
            <a:r>
              <a:rPr lang="ru-RU" sz="1200" dirty="0">
                <a:solidFill>
                  <a:srgbClr val="FFFFFF"/>
                </a:solidFill>
              </a:rPr>
              <a:t>Испытания</a:t>
            </a:r>
          </a:p>
        </p:txBody>
      </p:sp>
      <p:sp>
        <p:nvSpPr>
          <p:cNvPr id="136" name="Стрелка вниз 135"/>
          <p:cNvSpPr/>
          <p:nvPr/>
        </p:nvSpPr>
        <p:spPr>
          <a:xfrm>
            <a:off x="2561023" y="3277063"/>
            <a:ext cx="188913" cy="1069975"/>
          </a:xfrm>
          <a:prstGeom prst="downArrow">
            <a:avLst/>
          </a:prstGeom>
          <a:gradFill>
            <a:gsLst>
              <a:gs pos="0">
                <a:schemeClr val="bg1"/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 rot="16200000">
            <a:off x="1718181" y="2074439"/>
            <a:ext cx="1875514" cy="830997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rgbClr val="FFFFFF"/>
                </a:solidFill>
              </a:rPr>
              <a:t>Приемка</a:t>
            </a:r>
          </a:p>
          <a:p>
            <a:pPr algn="ctr">
              <a:defRPr/>
            </a:pPr>
            <a:r>
              <a:rPr lang="ru-RU" sz="1200" dirty="0">
                <a:solidFill>
                  <a:srgbClr val="FFFFFF"/>
                </a:solidFill>
              </a:rPr>
              <a:t>Контроль</a:t>
            </a:r>
          </a:p>
          <a:p>
            <a:pPr algn="ctr">
              <a:defRPr/>
            </a:pPr>
            <a:r>
              <a:rPr lang="ru-RU" sz="1200" dirty="0">
                <a:solidFill>
                  <a:srgbClr val="FFFFFF"/>
                </a:solidFill>
              </a:rPr>
              <a:t>Сертификация</a:t>
            </a:r>
          </a:p>
          <a:p>
            <a:pPr algn="ctr">
              <a:defRPr/>
            </a:pPr>
            <a:r>
              <a:rPr lang="ru-RU" sz="1200" dirty="0">
                <a:solidFill>
                  <a:srgbClr val="FFFFFF"/>
                </a:solidFill>
              </a:rPr>
              <a:t>Решение о </a:t>
            </a:r>
            <a:r>
              <a:rPr lang="ru-RU" sz="1200" dirty="0" smtClean="0">
                <a:solidFill>
                  <a:srgbClr val="FFFFFF"/>
                </a:solidFill>
              </a:rPr>
              <a:t>применении</a:t>
            </a:r>
            <a:endParaRPr lang="ru-RU" sz="1200" dirty="0">
              <a:solidFill>
                <a:srgbClr val="FFFFFF"/>
              </a:solidFill>
            </a:endParaRPr>
          </a:p>
        </p:txBody>
      </p:sp>
      <p:sp>
        <p:nvSpPr>
          <p:cNvPr id="138" name="Стрелка вниз 137"/>
          <p:cNvSpPr/>
          <p:nvPr/>
        </p:nvSpPr>
        <p:spPr>
          <a:xfrm>
            <a:off x="3596073" y="2601064"/>
            <a:ext cx="188913" cy="1238250"/>
          </a:xfrm>
          <a:prstGeom prst="downArrow">
            <a:avLst/>
          </a:prstGeom>
          <a:gradFill>
            <a:gsLst>
              <a:gs pos="0">
                <a:schemeClr val="bg1"/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 rot="16200000">
            <a:off x="3125863" y="1803590"/>
            <a:ext cx="1083630" cy="646331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1200" dirty="0" smtClean="0">
                <a:solidFill>
                  <a:srgbClr val="FFFFFF"/>
                </a:solidFill>
              </a:rPr>
              <a:t>Контроль</a:t>
            </a:r>
          </a:p>
          <a:p>
            <a:pPr algn="ctr">
              <a:defRPr/>
            </a:pPr>
            <a:r>
              <a:rPr lang="ru-RU" sz="1200" dirty="0" smtClean="0">
                <a:solidFill>
                  <a:srgbClr val="FFFFFF"/>
                </a:solidFill>
              </a:rPr>
              <a:t>Приемка</a:t>
            </a:r>
            <a:endParaRPr lang="ru-RU" sz="1200" dirty="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ru-RU" sz="1200" dirty="0">
                <a:solidFill>
                  <a:srgbClr val="FFFFFF"/>
                </a:solidFill>
              </a:rPr>
              <a:t>Регистрация</a:t>
            </a:r>
          </a:p>
        </p:txBody>
      </p:sp>
      <p:sp>
        <p:nvSpPr>
          <p:cNvPr id="140" name="TextBox 49"/>
          <p:cNvSpPr txBox="1">
            <a:spLocks noChangeArrowheads="1"/>
          </p:cNvSpPr>
          <p:nvPr/>
        </p:nvSpPr>
        <p:spPr bwMode="auto">
          <a:xfrm>
            <a:off x="5769679" y="1726762"/>
            <a:ext cx="3891450" cy="276999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</a:gradFill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defPPr>
              <a:defRPr lang="ru-RU"/>
            </a:defPPr>
            <a:lvl1pPr algn="ctr">
              <a:defRPr sz="120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ru-RU" altLang="ru-RU" dirty="0" smtClean="0">
                <a:solidFill>
                  <a:srgbClr val="FFFFFF"/>
                </a:solidFill>
              </a:rPr>
              <a:t>Своевременная / достоверная оценка соответствия</a:t>
            </a:r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141" name="TextBox 49"/>
          <p:cNvSpPr txBox="1">
            <a:spLocks noChangeArrowheads="1"/>
          </p:cNvSpPr>
          <p:nvPr/>
        </p:nvSpPr>
        <p:spPr bwMode="auto">
          <a:xfrm>
            <a:off x="6294817" y="2572810"/>
            <a:ext cx="2841171" cy="461665"/>
          </a:xfrm>
          <a:prstGeom prst="rect">
            <a:avLst/>
          </a:prstGeom>
          <a:solidFill>
            <a:srgbClr val="00863D"/>
          </a:solidFill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ctr">
              <a:defRPr sz="120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ru-RU" altLang="ru-RU" dirty="0" smtClean="0">
                <a:solidFill>
                  <a:srgbClr val="FFFFFF"/>
                </a:solidFill>
              </a:rPr>
              <a:t>Стабильность характеристик продукции</a:t>
            </a:r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142" name="TextBox 49"/>
          <p:cNvSpPr txBox="1">
            <a:spLocks noChangeArrowheads="1"/>
          </p:cNvSpPr>
          <p:nvPr/>
        </p:nvSpPr>
        <p:spPr bwMode="auto">
          <a:xfrm>
            <a:off x="6192763" y="4227225"/>
            <a:ext cx="1420584" cy="276999"/>
          </a:xfrm>
          <a:prstGeom prst="rect">
            <a:avLst/>
          </a:prstGeom>
          <a:solidFill>
            <a:srgbClr val="00863D"/>
          </a:solidFill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ctr">
              <a:defRPr sz="120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ru-RU" altLang="ru-RU" dirty="0" smtClean="0">
                <a:solidFill>
                  <a:srgbClr val="FFFFFF"/>
                </a:solidFill>
              </a:rPr>
              <a:t>Безопасность</a:t>
            </a:r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143" name="TextBox 49"/>
          <p:cNvSpPr txBox="1">
            <a:spLocks noChangeArrowheads="1"/>
          </p:cNvSpPr>
          <p:nvPr/>
        </p:nvSpPr>
        <p:spPr bwMode="auto">
          <a:xfrm>
            <a:off x="7886851" y="4222767"/>
            <a:ext cx="1420587" cy="276999"/>
          </a:xfrm>
          <a:prstGeom prst="rect">
            <a:avLst/>
          </a:prstGeom>
          <a:solidFill>
            <a:srgbClr val="00863D"/>
          </a:solidFill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ctr">
              <a:defRPr sz="120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ru-RU" altLang="ru-RU" dirty="0" smtClean="0">
                <a:solidFill>
                  <a:srgbClr val="FFFFFF"/>
                </a:solidFill>
              </a:rPr>
              <a:t>Качество</a:t>
            </a:r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144" name="Стрелка вниз 143"/>
          <p:cNvSpPr/>
          <p:nvPr/>
        </p:nvSpPr>
        <p:spPr bwMode="auto">
          <a:xfrm>
            <a:off x="7404486" y="2022792"/>
            <a:ext cx="482600" cy="549275"/>
          </a:xfrm>
          <a:prstGeom prst="downArrow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ctr">
            <a:spAutoFit/>
          </a:bodyPr>
          <a:lstStyle/>
          <a:p>
            <a:pPr algn="ctr" defTabSz="913837">
              <a:defRPr/>
            </a:pPr>
            <a:endParaRPr lang="ru-RU" sz="1000" dirty="0">
              <a:solidFill>
                <a:srgbClr val="414142"/>
              </a:solidFill>
            </a:endParaRPr>
          </a:p>
        </p:txBody>
      </p:sp>
      <p:sp>
        <p:nvSpPr>
          <p:cNvPr id="145" name="Стрелка вниз 144"/>
          <p:cNvSpPr/>
          <p:nvPr/>
        </p:nvSpPr>
        <p:spPr bwMode="auto">
          <a:xfrm>
            <a:off x="6661536" y="3025775"/>
            <a:ext cx="438150" cy="1201737"/>
          </a:xfrm>
          <a:prstGeom prst="downArrow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ctr">
            <a:spAutoFit/>
          </a:bodyPr>
          <a:lstStyle/>
          <a:p>
            <a:pPr algn="ctr" defTabSz="913837">
              <a:defRPr/>
            </a:pPr>
            <a:endParaRPr lang="ru-RU" sz="1000" dirty="0">
              <a:solidFill>
                <a:srgbClr val="414142"/>
              </a:solidFill>
            </a:endParaRPr>
          </a:p>
        </p:txBody>
      </p:sp>
      <p:sp>
        <p:nvSpPr>
          <p:cNvPr id="146" name="Стрелка вниз 145"/>
          <p:cNvSpPr/>
          <p:nvPr/>
        </p:nvSpPr>
        <p:spPr bwMode="auto">
          <a:xfrm>
            <a:off x="8377623" y="3009900"/>
            <a:ext cx="438150" cy="1201737"/>
          </a:xfrm>
          <a:prstGeom prst="downArrow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ctr">
            <a:spAutoFit/>
          </a:bodyPr>
          <a:lstStyle/>
          <a:p>
            <a:pPr algn="ctr" defTabSz="913837">
              <a:defRPr/>
            </a:pPr>
            <a:endParaRPr lang="ru-RU" sz="1000" dirty="0">
              <a:solidFill>
                <a:srgbClr val="414142"/>
              </a:solidFill>
            </a:endParaRPr>
          </a:p>
        </p:txBody>
      </p:sp>
      <p:sp>
        <p:nvSpPr>
          <p:cNvPr id="147" name="TextBox 60"/>
          <p:cNvSpPr txBox="1">
            <a:spLocks noChangeArrowheads="1"/>
          </p:cNvSpPr>
          <p:nvPr/>
        </p:nvSpPr>
        <p:spPr bwMode="auto">
          <a:xfrm>
            <a:off x="5020061" y="3216738"/>
            <a:ext cx="13985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200">
                <a:solidFill>
                  <a:srgbClr val="414142"/>
                </a:solidFill>
              </a:rPr>
              <a:t>Стоимость</a:t>
            </a:r>
          </a:p>
          <a:p>
            <a:pPr algn="ctr" eaLnBrk="1" hangingPunct="1"/>
            <a:r>
              <a:rPr lang="ru-RU" altLang="ru-RU" sz="1200">
                <a:solidFill>
                  <a:srgbClr val="414142"/>
                </a:solidFill>
              </a:rPr>
              <a:t>и сроки</a:t>
            </a:r>
          </a:p>
          <a:p>
            <a:pPr algn="ctr" eaLnBrk="1" hangingPunct="1"/>
            <a:r>
              <a:rPr lang="ru-RU" altLang="ru-RU" sz="1200">
                <a:solidFill>
                  <a:srgbClr val="414142"/>
                </a:solidFill>
              </a:rPr>
              <a:t>исправления</a:t>
            </a:r>
          </a:p>
          <a:p>
            <a:pPr algn="ctr" eaLnBrk="1" hangingPunct="1"/>
            <a:r>
              <a:rPr lang="ru-RU" altLang="ru-RU" sz="1200">
                <a:solidFill>
                  <a:srgbClr val="414142"/>
                </a:solidFill>
              </a:rPr>
              <a:t>несоответствий</a:t>
            </a:r>
          </a:p>
        </p:txBody>
      </p:sp>
      <p:pic>
        <p:nvPicPr>
          <p:cNvPr id="14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0273" y="2715446"/>
            <a:ext cx="669925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5" name="Группа 16"/>
          <p:cNvGrpSpPr/>
          <p:nvPr/>
        </p:nvGrpSpPr>
        <p:grpSpPr>
          <a:xfrm>
            <a:off x="1289974" y="5273588"/>
            <a:ext cx="850112" cy="845122"/>
            <a:chOff x="1331640" y="3564384"/>
            <a:chExt cx="1260000" cy="1260000"/>
          </a:xfrm>
        </p:grpSpPr>
        <p:sp>
          <p:nvSpPr>
            <p:cNvPr id="49" name="Овал 5"/>
            <p:cNvSpPr/>
            <p:nvPr/>
          </p:nvSpPr>
          <p:spPr>
            <a:xfrm>
              <a:off x="1331640" y="3564384"/>
              <a:ext cx="1260000" cy="1260000"/>
            </a:xfrm>
            <a:prstGeom prst="ellipse">
              <a:avLst/>
            </a:prstGeom>
            <a:solidFill>
              <a:srgbClr val="0040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698215" y="3930959"/>
              <a:ext cx="526850" cy="526850"/>
            </a:xfrm>
            <a:prstGeom prst="rect">
              <a:avLst/>
            </a:prstGeom>
          </p:spPr>
        </p:pic>
      </p:grpSp>
      <p:grpSp>
        <p:nvGrpSpPr>
          <p:cNvPr id="36" name="Группа 18"/>
          <p:cNvGrpSpPr/>
          <p:nvPr/>
        </p:nvGrpSpPr>
        <p:grpSpPr>
          <a:xfrm>
            <a:off x="4530658" y="5318414"/>
            <a:ext cx="844684" cy="800295"/>
            <a:chOff x="5076056" y="2352224"/>
            <a:chExt cx="1260000" cy="1260000"/>
          </a:xfrm>
        </p:grpSpPr>
        <p:sp>
          <p:nvSpPr>
            <p:cNvPr id="47" name="Овал 46"/>
            <p:cNvSpPr/>
            <p:nvPr/>
          </p:nvSpPr>
          <p:spPr>
            <a:xfrm>
              <a:off x="5076056" y="2352224"/>
              <a:ext cx="1260000" cy="1260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6" cstate="print"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346855" y="2623023"/>
              <a:ext cx="718402" cy="718402"/>
            </a:xfrm>
            <a:prstGeom prst="rect">
              <a:avLst/>
            </a:prstGeom>
          </p:spPr>
        </p:pic>
      </p:grpSp>
      <p:grpSp>
        <p:nvGrpSpPr>
          <p:cNvPr id="37" name="Группа 17"/>
          <p:cNvGrpSpPr/>
          <p:nvPr/>
        </p:nvGrpSpPr>
        <p:grpSpPr>
          <a:xfrm>
            <a:off x="3448853" y="5272401"/>
            <a:ext cx="899410" cy="852622"/>
            <a:chOff x="3851920" y="3564384"/>
            <a:chExt cx="1260000" cy="1260000"/>
          </a:xfrm>
        </p:grpSpPr>
        <p:sp>
          <p:nvSpPr>
            <p:cNvPr id="45" name="Овал 44"/>
            <p:cNvSpPr/>
            <p:nvPr/>
          </p:nvSpPr>
          <p:spPr>
            <a:xfrm>
              <a:off x="3851920" y="3564384"/>
              <a:ext cx="1260000" cy="1260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8" cstate="print"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171507" y="3883971"/>
              <a:ext cx="620826" cy="620826"/>
            </a:xfrm>
            <a:prstGeom prst="rect">
              <a:avLst/>
            </a:prstGeom>
          </p:spPr>
        </p:pic>
      </p:grpSp>
      <p:grpSp>
        <p:nvGrpSpPr>
          <p:cNvPr id="38" name="Группа 15"/>
          <p:cNvGrpSpPr/>
          <p:nvPr/>
        </p:nvGrpSpPr>
        <p:grpSpPr>
          <a:xfrm>
            <a:off x="2295859" y="5262673"/>
            <a:ext cx="846175" cy="856034"/>
            <a:chOff x="2689216" y="2352224"/>
            <a:chExt cx="1260000" cy="1260000"/>
          </a:xfrm>
        </p:grpSpPr>
        <p:sp>
          <p:nvSpPr>
            <p:cNvPr id="43" name="Овал 6"/>
            <p:cNvSpPr/>
            <p:nvPr/>
          </p:nvSpPr>
          <p:spPr>
            <a:xfrm>
              <a:off x="2689216" y="2352224"/>
              <a:ext cx="1260000" cy="1260000"/>
            </a:xfrm>
            <a:prstGeom prst="ellipse">
              <a:avLst/>
            </a:prstGeom>
            <a:solidFill>
              <a:srgbClr val="FF9B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0" cstate="print"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11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08803" y="2671811"/>
              <a:ext cx="620826" cy="620826"/>
            </a:xfrm>
            <a:prstGeom prst="rect">
              <a:avLst/>
            </a:prstGeom>
          </p:spPr>
        </p:pic>
      </p:grpSp>
      <p:sp>
        <p:nvSpPr>
          <p:cNvPr id="51" name="Стрелка вниз 50"/>
          <p:cNvSpPr/>
          <p:nvPr/>
        </p:nvSpPr>
        <p:spPr>
          <a:xfrm>
            <a:off x="4410867" y="2576841"/>
            <a:ext cx="161134" cy="652753"/>
          </a:xfrm>
          <a:prstGeom prst="downArrow">
            <a:avLst/>
          </a:prstGeom>
          <a:gradFill>
            <a:gsLst>
              <a:gs pos="0">
                <a:schemeClr val="bg1"/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 rot="16200000">
            <a:off x="4042162" y="1887855"/>
            <a:ext cx="851323" cy="276999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dirty="0" smtClean="0">
                <a:solidFill>
                  <a:srgbClr val="FFFFFF"/>
                </a:solidFill>
              </a:rPr>
              <a:t>Контроль</a:t>
            </a:r>
            <a:endParaRPr lang="ru-RU" sz="1200" dirty="0">
              <a:solidFill>
                <a:srgbClr val="FFFFFF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1186628" y="1118779"/>
            <a:ext cx="3599381" cy="36005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надзор</a:t>
            </a:r>
          </a:p>
        </p:txBody>
      </p:sp>
      <p:sp>
        <p:nvSpPr>
          <p:cNvPr id="63" name="Ромб 62"/>
          <p:cNvSpPr/>
          <p:nvPr/>
        </p:nvSpPr>
        <p:spPr>
          <a:xfrm>
            <a:off x="8204454" y="4748422"/>
            <a:ext cx="900494" cy="883873"/>
          </a:xfrm>
          <a:prstGeom prst="diamond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77628" y="5015467"/>
            <a:ext cx="356359" cy="349781"/>
          </a:xfrm>
          <a:prstGeom prst="rect">
            <a:avLst/>
          </a:prstGeom>
        </p:spPr>
      </p:pic>
      <p:sp>
        <p:nvSpPr>
          <p:cNvPr id="65" name="Ромб 64"/>
          <p:cNvSpPr/>
          <p:nvPr/>
        </p:nvSpPr>
        <p:spPr>
          <a:xfrm>
            <a:off x="6485576" y="4665610"/>
            <a:ext cx="900494" cy="883872"/>
          </a:xfrm>
          <a:prstGeom prst="diamond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5146" y="4883975"/>
            <a:ext cx="392320" cy="38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475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4"/>
          <p:cNvSpPr>
            <a:spLocks noGrp="1"/>
          </p:cNvSpPr>
          <p:nvPr>
            <p:ph type="title"/>
          </p:nvPr>
        </p:nvSpPr>
        <p:spPr/>
        <p:txBody>
          <a:bodyPr vert="horz" lIns="0" tIns="45720" rIns="91440" bIns="45720" rtlCol="0" anchor="ctr">
            <a:normAutofit/>
          </a:bodyPr>
          <a:lstStyle/>
          <a:p>
            <a:r>
              <a:rPr lang="ru-RU" dirty="0" smtClean="0"/>
              <a:t>Цели оценки соответствия</a:t>
            </a:r>
            <a:endParaRPr lang="ru-RU" dirty="0"/>
          </a:p>
        </p:txBody>
      </p:sp>
      <p:graphicFrame>
        <p:nvGraphicFramePr>
          <p:cNvPr id="54" name="Таблица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11001496"/>
              </p:ext>
            </p:extLst>
          </p:nvPr>
        </p:nvGraphicFramePr>
        <p:xfrm>
          <a:off x="769540" y="1206480"/>
          <a:ext cx="8488560" cy="508540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402625"/>
                <a:gridCol w="3917583"/>
                <a:gridCol w="3168352"/>
              </a:tblGrid>
              <a:tr h="37907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Форма ОС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rgbClr val="025E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Содержание ОС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rgbClr val="025E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Цель ОС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rgbClr val="025EA1"/>
                    </a:solidFill>
                  </a:tcPr>
                </a:tc>
              </a:tr>
              <a:tr h="69143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327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Экспертиза технической документации</a:t>
                      </a:r>
                      <a:endParaRPr lang="ru-RU" sz="1200" b="1" dirty="0">
                        <a:solidFill>
                          <a:srgbClr val="00327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327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Оценка соответствия </a:t>
                      </a: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технической документации </a:t>
                      </a:r>
                      <a:r>
                        <a:rPr lang="ru-RU" sz="1200" dirty="0" smtClean="0">
                          <a:solidFill>
                            <a:srgbClr val="00327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продукцию обязательным требованиям</a:t>
                      </a:r>
                      <a:endParaRPr lang="ru-RU" sz="1200" i="1" baseline="0" dirty="0" smtClean="0">
                        <a:solidFill>
                          <a:srgbClr val="00327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rgbClr val="00327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Допуск новой (модернизированной) продукции </a:t>
                      </a:r>
                      <a:r>
                        <a:rPr lang="ru-RU" sz="12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изготовлению</a:t>
                      </a:r>
                      <a:endParaRPr lang="ru-RU" sz="1200" b="1" i="0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3935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327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Испытания</a:t>
                      </a:r>
                      <a:endParaRPr lang="ru-RU" sz="1200" b="1" dirty="0">
                        <a:solidFill>
                          <a:srgbClr val="00327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327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Оценка соответствия </a:t>
                      </a:r>
                      <a:r>
                        <a:rPr lang="ru-RU" sz="1200" b="0" baseline="0" dirty="0" smtClean="0">
                          <a:solidFill>
                            <a:srgbClr val="00327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продукции </a:t>
                      </a:r>
                      <a:r>
                        <a:rPr lang="ru-RU" sz="1200" baseline="0" dirty="0" smtClean="0">
                          <a:solidFill>
                            <a:srgbClr val="00327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обязательным требованиям </a:t>
                      </a:r>
                      <a:r>
                        <a:rPr lang="ru-RU" sz="12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экспериментальными методами</a:t>
                      </a:r>
                      <a:endParaRPr lang="ru-RU" sz="1200" b="1" i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rgbClr val="00327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Допуск продукции</a:t>
                      </a:r>
                      <a:r>
                        <a:rPr lang="ru-RU" sz="1200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изготовлению/применению</a:t>
                      </a:r>
                      <a:endParaRPr lang="ru-RU" sz="1200" b="1" i="0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3935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327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Обязательная</a:t>
                      </a:r>
                      <a:r>
                        <a:rPr lang="ru-RU" sz="1200" b="1" baseline="0" dirty="0" smtClean="0">
                          <a:solidFill>
                            <a:srgbClr val="00327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</a:t>
                      </a:r>
                      <a:r>
                        <a:rPr lang="ru-RU" sz="1200" b="1" dirty="0" smtClean="0">
                          <a:solidFill>
                            <a:srgbClr val="00327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ертификация</a:t>
                      </a:r>
                      <a:endParaRPr lang="ru-RU" sz="1200" b="1" dirty="0">
                        <a:solidFill>
                          <a:srgbClr val="00327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>
                          <a:solidFill>
                            <a:srgbClr val="00327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Оценка соответствия </a:t>
                      </a:r>
                      <a:r>
                        <a:rPr lang="ru-RU" sz="12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продукции конкретного изготовителя</a:t>
                      </a:r>
                      <a:r>
                        <a:rPr lang="ru-RU" sz="1200" b="1" baseline="0" dirty="0" smtClean="0">
                          <a:solidFill>
                            <a:srgbClr val="00327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aseline="0" dirty="0" smtClean="0">
                          <a:solidFill>
                            <a:srgbClr val="00327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обязательным требованиям</a:t>
                      </a:r>
                      <a:endParaRPr lang="ru-RU" sz="1200" dirty="0" smtClean="0">
                        <a:solidFill>
                          <a:srgbClr val="00327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00327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Допуск продукции </a:t>
                      </a:r>
                      <a:r>
                        <a:rPr lang="ru-RU" sz="12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применению на ОИАЭ</a:t>
                      </a:r>
                      <a:endParaRPr lang="ru-RU" sz="1200" b="1" i="0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88898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327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Приемка</a:t>
                      </a:r>
                      <a:endParaRPr lang="ru-RU" sz="1200" b="1" dirty="0">
                        <a:solidFill>
                          <a:srgbClr val="00327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327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Оценка соответствия</a:t>
                      </a:r>
                      <a:r>
                        <a:rPr lang="ru-RU" sz="1200" baseline="0" dirty="0" smtClean="0">
                          <a:solidFill>
                            <a:srgbClr val="00327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продукции </a:t>
                      </a: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посредством ее проверки и документального оформления </a:t>
                      </a:r>
                      <a:r>
                        <a:rPr lang="ru-RU" sz="1200" dirty="0" smtClean="0">
                          <a:solidFill>
                            <a:srgbClr val="00327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соответствия обязательным требованиям </a:t>
                      </a: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контрольных точках </a:t>
                      </a:r>
                      <a:r>
                        <a:rPr lang="ru-RU" sz="1200" baseline="0" dirty="0" smtClean="0">
                          <a:solidFill>
                            <a:srgbClr val="00327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этапах </a:t>
                      </a:r>
                      <a:r>
                        <a:rPr lang="ru-RU" sz="1200" dirty="0" smtClean="0">
                          <a:solidFill>
                            <a:srgbClr val="00327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разработки и изготовления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00327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Допуск продукции </a:t>
                      </a:r>
                      <a:r>
                        <a:rPr lang="ru-RU" sz="12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применению на ОИАЭ</a:t>
                      </a:r>
                      <a:endParaRPr lang="ru-RU" sz="1200" b="1" i="0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3935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327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Решение о применении</a:t>
                      </a:r>
                      <a:endParaRPr lang="ru-RU" sz="1200" b="1" dirty="0">
                        <a:solidFill>
                          <a:srgbClr val="00327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327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Оценка соответствия </a:t>
                      </a: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импортной продукции </a:t>
                      </a:r>
                      <a:r>
                        <a:rPr lang="ru-RU" sz="1200" dirty="0" smtClean="0">
                          <a:solidFill>
                            <a:srgbClr val="00327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обязательным требованиям</a:t>
                      </a:r>
                      <a:endParaRPr lang="ru-RU" sz="1200" i="0" dirty="0">
                        <a:solidFill>
                          <a:srgbClr val="00327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00327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Допуск </a:t>
                      </a:r>
                      <a:r>
                        <a:rPr lang="ru-RU" sz="12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импортной</a:t>
                      </a:r>
                      <a:r>
                        <a:rPr lang="ru-RU" sz="12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rgbClr val="00327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продукции </a:t>
                      </a:r>
                      <a:r>
                        <a:rPr lang="ru-RU" sz="12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применению на ОИАЭ</a:t>
                      </a:r>
                      <a:endParaRPr lang="ru-RU" sz="1200" b="1" i="0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9957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327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Регистрация</a:t>
                      </a:r>
                      <a:endParaRPr lang="ru-RU" sz="1200" b="1" dirty="0">
                        <a:solidFill>
                          <a:srgbClr val="00327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rgbClr val="00327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Оценка соответствия </a:t>
                      </a:r>
                      <a:r>
                        <a:rPr lang="ru-RU" sz="12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выполненных работ по монтажу и наладке продукции</a:t>
                      </a:r>
                      <a:r>
                        <a:rPr lang="ru-RU" sz="12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rgbClr val="00327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обязательным требованиям, учет оборудования и систем</a:t>
                      </a:r>
                      <a:endParaRPr lang="ru-RU" sz="1200" kern="1200" dirty="0">
                        <a:solidFill>
                          <a:srgbClr val="003274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rgbClr val="00327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Допуск продукции </a:t>
                      </a:r>
                      <a:r>
                        <a:rPr lang="ru-RU" sz="12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эксплуатации </a:t>
                      </a:r>
                      <a:r>
                        <a:rPr lang="ru-RU" sz="1200" kern="1200" dirty="0" smtClean="0">
                          <a:solidFill>
                            <a:srgbClr val="00327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после монтажа и наладки</a:t>
                      </a:r>
                      <a:endParaRPr lang="ru-RU" sz="1200" i="0" kern="1200" dirty="0">
                        <a:solidFill>
                          <a:srgbClr val="003274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9143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327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Контроль</a:t>
                      </a:r>
                      <a:endParaRPr lang="ru-RU" sz="1200" b="1" dirty="0">
                        <a:solidFill>
                          <a:srgbClr val="00327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327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Оценка соответствия </a:t>
                      </a: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фактического состояния  продукции</a:t>
                      </a:r>
                      <a:r>
                        <a:rPr lang="ru-RU" sz="1200" dirty="0" smtClean="0">
                          <a:solidFill>
                            <a:srgbClr val="00327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обязательным требованиям</a:t>
                      </a:r>
                      <a:endParaRPr lang="ru-RU" sz="1200" dirty="0">
                        <a:solidFill>
                          <a:srgbClr val="00327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00327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Допуск </a:t>
                      </a:r>
                      <a:r>
                        <a:rPr lang="ru-RU" sz="1200" kern="1200" dirty="0" smtClean="0">
                          <a:solidFill>
                            <a:srgbClr val="00327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продукции к дальнейшему изготовлению, </a:t>
                      </a:r>
                      <a:r>
                        <a:rPr lang="ru-RU" sz="12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монтажу и эксплуатации</a:t>
                      </a:r>
                      <a:endParaRPr lang="ru-RU" sz="1200" b="1" i="0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0475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Скругленный прямоугольник 2">
            <a:extLst>
              <a:ext uri="{FF2B5EF4-FFF2-40B4-BE49-F238E27FC236}"/>
            </a:extLst>
          </p:cNvPr>
          <p:cNvSpPr/>
          <p:nvPr/>
        </p:nvSpPr>
        <p:spPr>
          <a:xfrm>
            <a:off x="4233692" y="1837313"/>
            <a:ext cx="2520950" cy="420687"/>
          </a:xfrm>
          <a:prstGeom prst="rect">
            <a:avLst/>
          </a:prstGeom>
          <a:solidFill>
            <a:srgbClr val="4596D1"/>
          </a:solidFill>
          <a:ln w="317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Экспертиза</a:t>
            </a:r>
          </a:p>
        </p:txBody>
      </p:sp>
      <p:sp>
        <p:nvSpPr>
          <p:cNvPr id="35" name="Скругленный прямоугольник 6">
            <a:extLst>
              <a:ext uri="{FF2B5EF4-FFF2-40B4-BE49-F238E27FC236}"/>
            </a:extLst>
          </p:cNvPr>
          <p:cNvSpPr/>
          <p:nvPr/>
        </p:nvSpPr>
        <p:spPr>
          <a:xfrm>
            <a:off x="4233692" y="2422552"/>
            <a:ext cx="2520950" cy="422275"/>
          </a:xfrm>
          <a:prstGeom prst="rect">
            <a:avLst/>
          </a:prstGeom>
          <a:solidFill>
            <a:srgbClr val="4596D1"/>
          </a:solidFill>
          <a:ln w="317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заключения</a:t>
            </a:r>
          </a:p>
        </p:txBody>
      </p:sp>
      <p:sp>
        <p:nvSpPr>
          <p:cNvPr id="36" name="Прямоугольник 35">
            <a:extLst>
              <a:ext uri="{FF2B5EF4-FFF2-40B4-BE49-F238E27FC236}"/>
            </a:extLst>
          </p:cNvPr>
          <p:cNvSpPr/>
          <p:nvPr/>
        </p:nvSpPr>
        <p:spPr>
          <a:xfrm>
            <a:off x="4233692" y="3026117"/>
            <a:ext cx="2520950" cy="547688"/>
          </a:xfrm>
          <a:prstGeom prst="rect">
            <a:avLst/>
          </a:prstGeom>
          <a:solidFill>
            <a:srgbClr val="4596D1"/>
          </a:solidFill>
          <a:ln w="317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Информирование заказчика</a:t>
            </a:r>
          </a:p>
        </p:txBody>
      </p:sp>
      <p:sp>
        <p:nvSpPr>
          <p:cNvPr id="37" name="Прямоугольник 36">
            <a:extLst>
              <a:ext uri="{FF2B5EF4-FFF2-40B4-BE49-F238E27FC236}"/>
            </a:extLst>
          </p:cNvPr>
          <p:cNvSpPr/>
          <p:nvPr/>
        </p:nvSpPr>
        <p:spPr>
          <a:xfrm>
            <a:off x="4233692" y="4982363"/>
            <a:ext cx="2520950" cy="550862"/>
          </a:xfrm>
          <a:prstGeom prst="rect">
            <a:avLst/>
          </a:prstGeom>
          <a:solidFill>
            <a:srgbClr val="4596D1"/>
          </a:solidFill>
          <a:ln w="317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Утверждение Заключения </a:t>
            </a:r>
          </a:p>
        </p:txBody>
      </p:sp>
      <p:cxnSp>
        <p:nvCxnSpPr>
          <p:cNvPr id="38" name="Прямая со стрелкой 37">
            <a:extLst>
              <a:ext uri="{FF2B5EF4-FFF2-40B4-BE49-F238E27FC236}"/>
            </a:extLst>
          </p:cNvPr>
          <p:cNvCxnSpPr>
            <a:cxnSpLocks/>
            <a:stCxn id="34" idx="1"/>
            <a:endCxn id="66" idx="3"/>
          </p:cNvCxnSpPr>
          <p:nvPr/>
        </p:nvCxnSpPr>
        <p:spPr>
          <a:xfrm flipH="1" flipV="1">
            <a:off x="2701376" y="2047656"/>
            <a:ext cx="1532316" cy="1"/>
          </a:xfrm>
          <a:prstGeom prst="straightConnector1">
            <a:avLst/>
          </a:prstGeom>
          <a:ln w="31750" cap="rnd">
            <a:solidFill>
              <a:srgbClr val="025EA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Скругленный прямоугольник 7">
            <a:extLst>
              <a:ext uri="{FF2B5EF4-FFF2-40B4-BE49-F238E27FC236}"/>
            </a:extLst>
          </p:cNvPr>
          <p:cNvSpPr/>
          <p:nvPr/>
        </p:nvSpPr>
        <p:spPr>
          <a:xfrm>
            <a:off x="1859286" y="3489360"/>
            <a:ext cx="2160285" cy="411162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dirty="0">
                <a:solidFill>
                  <a:srgbClr val="025E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 заказчика</a:t>
            </a:r>
          </a:p>
        </p:txBody>
      </p:sp>
      <p:sp>
        <p:nvSpPr>
          <p:cNvPr id="40" name="Скругленный прямоугольник 7">
            <a:extLst>
              <a:ext uri="{FF2B5EF4-FFF2-40B4-BE49-F238E27FC236}"/>
            </a:extLst>
          </p:cNvPr>
          <p:cNvSpPr/>
          <p:nvPr/>
        </p:nvSpPr>
        <p:spPr>
          <a:xfrm>
            <a:off x="1859286" y="4069368"/>
            <a:ext cx="2160285" cy="47629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dirty="0">
                <a:solidFill>
                  <a:srgbClr val="025E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Обсуждение с Заказчиком</a:t>
            </a:r>
          </a:p>
        </p:txBody>
      </p:sp>
      <p:cxnSp>
        <p:nvCxnSpPr>
          <p:cNvPr id="42" name="Соединитель: уступ 47">
            <a:extLst>
              <a:ext uri="{FF2B5EF4-FFF2-40B4-BE49-F238E27FC236}"/>
            </a:extLst>
          </p:cNvPr>
          <p:cNvCxnSpPr>
            <a:cxnSpLocks/>
            <a:endCxn id="39" idx="0"/>
          </p:cNvCxnSpPr>
          <p:nvPr/>
        </p:nvCxnSpPr>
        <p:spPr>
          <a:xfrm rot="10800000" flipV="1">
            <a:off x="2939429" y="3299960"/>
            <a:ext cx="1257248" cy="189399"/>
          </a:xfrm>
          <a:prstGeom prst="bentConnector2">
            <a:avLst/>
          </a:prstGeom>
          <a:ln w="25400">
            <a:solidFill>
              <a:srgbClr val="025EA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Скругленный прямоугольник 7">
            <a:extLst>
              <a:ext uri="{FF2B5EF4-FFF2-40B4-BE49-F238E27FC236}"/>
            </a:extLst>
          </p:cNvPr>
          <p:cNvSpPr/>
          <p:nvPr/>
        </p:nvSpPr>
        <p:spPr>
          <a:xfrm>
            <a:off x="1859286" y="4694694"/>
            <a:ext cx="2160285" cy="427037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dirty="0">
                <a:solidFill>
                  <a:srgbClr val="025E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Корректировка ТД</a:t>
            </a:r>
          </a:p>
        </p:txBody>
      </p:sp>
      <p:cxnSp>
        <p:nvCxnSpPr>
          <p:cNvPr id="45" name="Соединитель: уступ 58">
            <a:extLst>
              <a:ext uri="{FF2B5EF4-FFF2-40B4-BE49-F238E27FC236}"/>
            </a:extLst>
          </p:cNvPr>
          <p:cNvCxnSpPr>
            <a:cxnSpLocks/>
            <a:stCxn id="43" idx="2"/>
          </p:cNvCxnSpPr>
          <p:nvPr/>
        </p:nvCxnSpPr>
        <p:spPr>
          <a:xfrm rot="16200000" flipH="1">
            <a:off x="3500022" y="4561138"/>
            <a:ext cx="136063" cy="1257248"/>
          </a:xfrm>
          <a:prstGeom prst="bentConnector2">
            <a:avLst/>
          </a:prstGeom>
          <a:ln w="25400">
            <a:solidFill>
              <a:srgbClr val="025EA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Скругленный прямоугольник 6">
            <a:extLst>
              <a:ext uri="{FF2B5EF4-FFF2-40B4-BE49-F238E27FC236}"/>
            </a:extLst>
          </p:cNvPr>
          <p:cNvSpPr/>
          <p:nvPr/>
        </p:nvSpPr>
        <p:spPr>
          <a:xfrm>
            <a:off x="4233692" y="5911488"/>
            <a:ext cx="2520950" cy="549275"/>
          </a:xfrm>
          <a:prstGeom prst="rect">
            <a:avLst/>
          </a:prstGeom>
          <a:solidFill>
            <a:srgbClr val="4596D1"/>
          </a:solidFill>
          <a:ln w="317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Направление заказчику</a:t>
            </a:r>
          </a:p>
        </p:txBody>
      </p:sp>
      <p:cxnSp>
        <p:nvCxnSpPr>
          <p:cNvPr id="51" name="Прямая со стрелкой 50"/>
          <p:cNvCxnSpPr>
            <a:endCxn id="34" idx="0"/>
          </p:cNvCxnSpPr>
          <p:nvPr/>
        </p:nvCxnSpPr>
        <p:spPr>
          <a:xfrm flipH="1">
            <a:off x="5494167" y="1609077"/>
            <a:ext cx="3175" cy="228236"/>
          </a:xfrm>
          <a:prstGeom prst="straightConnector1">
            <a:avLst/>
          </a:prstGeom>
          <a:ln w="31750">
            <a:solidFill>
              <a:srgbClr val="025EA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2" name="Овал 51"/>
          <p:cNvSpPr/>
          <p:nvPr/>
        </p:nvSpPr>
        <p:spPr>
          <a:xfrm>
            <a:off x="5218282" y="1050978"/>
            <a:ext cx="540000" cy="540000"/>
          </a:xfrm>
          <a:prstGeom prst="ellipse">
            <a:avLst/>
          </a:prstGeom>
          <a:solidFill>
            <a:srgbClr val="F9A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600" b="1" dirty="0" smtClean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600" b="1" dirty="0">
              <a:solidFill>
                <a:srgbClr val="4949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3" name="Прямая со стрелкой 52"/>
          <p:cNvCxnSpPr>
            <a:stCxn id="34" idx="2"/>
            <a:endCxn id="35" idx="0"/>
          </p:cNvCxnSpPr>
          <p:nvPr/>
        </p:nvCxnSpPr>
        <p:spPr>
          <a:xfrm>
            <a:off x="5494167" y="2258000"/>
            <a:ext cx="0" cy="164552"/>
          </a:xfrm>
          <a:prstGeom prst="straightConnector1">
            <a:avLst/>
          </a:prstGeom>
          <a:ln w="31750">
            <a:solidFill>
              <a:srgbClr val="025EA1"/>
            </a:solidFill>
            <a:tailEnd type="triangle" w="lg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4" name="Прямая со стрелкой 53"/>
          <p:cNvCxnSpPr>
            <a:stCxn id="35" idx="2"/>
            <a:endCxn id="36" idx="0"/>
          </p:cNvCxnSpPr>
          <p:nvPr/>
        </p:nvCxnSpPr>
        <p:spPr>
          <a:xfrm>
            <a:off x="5494167" y="2844827"/>
            <a:ext cx="0" cy="181290"/>
          </a:xfrm>
          <a:prstGeom prst="straightConnector1">
            <a:avLst/>
          </a:prstGeom>
          <a:ln w="31750">
            <a:solidFill>
              <a:srgbClr val="025EA1"/>
            </a:solidFill>
            <a:tailEnd type="triangle" w="lg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5" name="Прямая со стрелкой 54"/>
          <p:cNvCxnSpPr>
            <a:stCxn id="37" idx="2"/>
            <a:endCxn id="50" idx="0"/>
          </p:cNvCxnSpPr>
          <p:nvPr/>
        </p:nvCxnSpPr>
        <p:spPr>
          <a:xfrm>
            <a:off x="5494167" y="5533225"/>
            <a:ext cx="0" cy="378263"/>
          </a:xfrm>
          <a:prstGeom prst="straightConnector1">
            <a:avLst/>
          </a:prstGeom>
          <a:ln w="31750">
            <a:solidFill>
              <a:srgbClr val="025EA1"/>
            </a:solidFill>
            <a:tailEnd type="triangle" w="lg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66" name="Рисунок 6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7376" y="1705656"/>
            <a:ext cx="684000" cy="684000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412810" y="2459955"/>
            <a:ext cx="13489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Разработчик документации, поставщик</a:t>
            </a:r>
            <a:endParaRPr lang="ru-RU" sz="1000" b="1" dirty="0">
              <a:solidFill>
                <a:srgbClr val="4949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0676" y="1741656"/>
            <a:ext cx="612000" cy="612000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1684904" y="2459955"/>
            <a:ext cx="1348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 документы, на которые есть ссылки  в ТД</a:t>
            </a:r>
            <a:endParaRPr lang="ru-RU" sz="1000" b="1" dirty="0">
              <a:solidFill>
                <a:srgbClr val="4949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4" name="Прямая со стрелкой 73">
            <a:extLst>
              <a:ext uri="{FF2B5EF4-FFF2-40B4-BE49-F238E27FC236}"/>
            </a:extLst>
          </p:cNvPr>
          <p:cNvCxnSpPr>
            <a:cxnSpLocks/>
            <a:stCxn id="66" idx="1"/>
          </p:cNvCxnSpPr>
          <p:nvPr/>
        </p:nvCxnSpPr>
        <p:spPr>
          <a:xfrm flipH="1">
            <a:off x="1402677" y="2047656"/>
            <a:ext cx="614699" cy="0"/>
          </a:xfrm>
          <a:prstGeom prst="straightConnector1">
            <a:avLst/>
          </a:prstGeom>
          <a:ln w="31750" cap="rnd">
            <a:solidFill>
              <a:srgbClr val="025EA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>
            <a:stCxn id="39" idx="2"/>
            <a:endCxn id="40" idx="0"/>
          </p:cNvCxnSpPr>
          <p:nvPr/>
        </p:nvCxnSpPr>
        <p:spPr>
          <a:xfrm>
            <a:off x="2939429" y="3900522"/>
            <a:ext cx="0" cy="168846"/>
          </a:xfrm>
          <a:prstGeom prst="straightConnector1">
            <a:avLst/>
          </a:prstGeom>
          <a:ln w="25400">
            <a:solidFill>
              <a:srgbClr val="025EA1"/>
            </a:solidFill>
            <a:tailEnd type="triangle" w="lg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2" name="Прямая со стрелкой 81"/>
          <p:cNvCxnSpPr>
            <a:stCxn id="40" idx="2"/>
            <a:endCxn id="43" idx="0"/>
          </p:cNvCxnSpPr>
          <p:nvPr/>
        </p:nvCxnSpPr>
        <p:spPr>
          <a:xfrm>
            <a:off x="2939429" y="4545667"/>
            <a:ext cx="0" cy="149027"/>
          </a:xfrm>
          <a:prstGeom prst="straightConnector1">
            <a:avLst/>
          </a:prstGeom>
          <a:ln w="25400">
            <a:solidFill>
              <a:srgbClr val="025EA1"/>
            </a:solidFill>
            <a:tailEnd type="triangle" w="lg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87" name="Рисунок 8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2167" y="3858952"/>
            <a:ext cx="612000" cy="612000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5226978" y="3964897"/>
            <a:ext cx="1348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000" b="1" dirty="0" smtClean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Экспертная группа</a:t>
            </a:r>
            <a:endParaRPr lang="ru-RU" sz="1000" b="1" dirty="0">
              <a:solidFill>
                <a:srgbClr val="4949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9" name="Соединительная линия уступом 83"/>
          <p:cNvCxnSpPr>
            <a:stCxn id="67" idx="2"/>
            <a:endCxn id="39" idx="1"/>
          </p:cNvCxnSpPr>
          <p:nvPr/>
        </p:nvCxnSpPr>
        <p:spPr>
          <a:xfrm rot="16200000" flipH="1">
            <a:off x="1132790" y="2968445"/>
            <a:ext cx="680988" cy="772004"/>
          </a:xfrm>
          <a:prstGeom prst="bentConnector2">
            <a:avLst/>
          </a:prstGeom>
          <a:ln w="31750">
            <a:solidFill>
              <a:srgbClr val="494949"/>
            </a:solidFill>
            <a:prstDash val="sysDot"/>
            <a:miter lim="800000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2" name="Соединительная линия уступом 86"/>
          <p:cNvCxnSpPr>
            <a:stCxn id="67" idx="2"/>
            <a:endCxn id="40" idx="1"/>
          </p:cNvCxnSpPr>
          <p:nvPr/>
        </p:nvCxnSpPr>
        <p:spPr>
          <a:xfrm rot="16200000" flipH="1">
            <a:off x="826502" y="3274733"/>
            <a:ext cx="1293565" cy="772004"/>
          </a:xfrm>
          <a:prstGeom prst="bentConnector2">
            <a:avLst/>
          </a:prstGeom>
          <a:ln w="31750">
            <a:solidFill>
              <a:srgbClr val="494949"/>
            </a:solidFill>
            <a:prstDash val="sysDot"/>
            <a:miter lim="800000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3" name="Соединительная линия уступом 87"/>
          <p:cNvCxnSpPr>
            <a:stCxn id="67" idx="2"/>
            <a:endCxn id="43" idx="1"/>
          </p:cNvCxnSpPr>
          <p:nvPr/>
        </p:nvCxnSpPr>
        <p:spPr>
          <a:xfrm rot="16200000" flipH="1">
            <a:off x="526154" y="3575081"/>
            <a:ext cx="1894260" cy="772004"/>
          </a:xfrm>
          <a:prstGeom prst="bentConnector2">
            <a:avLst/>
          </a:prstGeom>
          <a:ln w="31750">
            <a:solidFill>
              <a:srgbClr val="494949"/>
            </a:solidFill>
            <a:prstDash val="sysDot"/>
            <a:miter lim="800000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4" name="Соединительная линия уступом 93"/>
          <p:cNvCxnSpPr>
            <a:stCxn id="87" idx="1"/>
          </p:cNvCxnSpPr>
          <p:nvPr/>
        </p:nvCxnSpPr>
        <p:spPr>
          <a:xfrm rot="10800000">
            <a:off x="4019573" y="3683446"/>
            <a:ext cx="862595" cy="481507"/>
          </a:xfrm>
          <a:prstGeom prst="bentConnector3">
            <a:avLst>
              <a:gd name="adj1" fmla="val 50000"/>
            </a:avLst>
          </a:prstGeom>
          <a:ln w="31750">
            <a:solidFill>
              <a:srgbClr val="494949"/>
            </a:solidFill>
            <a:prstDash val="sysDot"/>
            <a:miter lim="800000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5" name="Соединительная линия уступом 94"/>
          <p:cNvCxnSpPr>
            <a:stCxn id="87" idx="1"/>
            <a:endCxn id="40" idx="3"/>
          </p:cNvCxnSpPr>
          <p:nvPr/>
        </p:nvCxnSpPr>
        <p:spPr>
          <a:xfrm rot="10800000" flipV="1">
            <a:off x="4019571" y="4164952"/>
            <a:ext cx="862596" cy="142566"/>
          </a:xfrm>
          <a:prstGeom prst="bentConnector3">
            <a:avLst>
              <a:gd name="adj1" fmla="val 50000"/>
            </a:avLst>
          </a:prstGeom>
          <a:ln w="31750">
            <a:solidFill>
              <a:srgbClr val="494949"/>
            </a:solidFill>
            <a:prstDash val="sysDot"/>
            <a:miter lim="800000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6" name="Соединительная линия уступом 95"/>
          <p:cNvCxnSpPr>
            <a:stCxn id="87" idx="1"/>
            <a:endCxn id="43" idx="3"/>
          </p:cNvCxnSpPr>
          <p:nvPr/>
        </p:nvCxnSpPr>
        <p:spPr>
          <a:xfrm rot="10800000" flipV="1">
            <a:off x="4019571" y="4164951"/>
            <a:ext cx="862596" cy="743261"/>
          </a:xfrm>
          <a:prstGeom prst="bentConnector3">
            <a:avLst>
              <a:gd name="adj1" fmla="val 50000"/>
            </a:avLst>
          </a:prstGeom>
          <a:ln w="31750">
            <a:solidFill>
              <a:srgbClr val="494949"/>
            </a:solidFill>
            <a:prstDash val="sysDot"/>
            <a:miter lim="800000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97" name="Группа 96"/>
          <p:cNvGrpSpPr/>
          <p:nvPr/>
        </p:nvGrpSpPr>
        <p:grpSpPr>
          <a:xfrm>
            <a:off x="7055788" y="3612450"/>
            <a:ext cx="900000" cy="612000"/>
            <a:chOff x="1679246" y="826335"/>
            <a:chExt cx="1032908" cy="695675"/>
          </a:xfrm>
        </p:grpSpPr>
        <p:pic>
          <p:nvPicPr>
            <p:cNvPr id="98" name="Рисунок 97"/>
            <p:cNvPicPr>
              <a:picLocks noChangeAspect="1"/>
            </p:cNvPicPr>
            <p:nvPr/>
          </p:nvPicPr>
          <p:blipFill>
            <a:blip r:embed="rId6" cstate="print">
              <a:biLevel thresh="7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1679246" y="884109"/>
              <a:ext cx="516421" cy="524749"/>
            </a:xfrm>
            <a:prstGeom prst="rect">
              <a:avLst/>
            </a:prstGeom>
          </p:spPr>
        </p:pic>
        <p:pic>
          <p:nvPicPr>
            <p:cNvPr id="99" name="Рисунок 98"/>
            <p:cNvPicPr>
              <a:picLocks noChangeAspect="1"/>
            </p:cNvPicPr>
            <p:nvPr/>
          </p:nvPicPr>
          <p:blipFill>
            <a:blip r:embed="rId7" cstate="print">
              <a:biLevel thresh="7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964926" y="826335"/>
              <a:ext cx="747228" cy="695675"/>
            </a:xfrm>
            <a:prstGeom prst="rect">
              <a:avLst/>
            </a:prstGeom>
          </p:spPr>
        </p:pic>
      </p:grpSp>
      <p:sp>
        <p:nvSpPr>
          <p:cNvPr id="100" name="TextBox 99"/>
          <p:cNvSpPr txBox="1"/>
          <p:nvPr/>
        </p:nvSpPr>
        <p:spPr>
          <a:xfrm>
            <a:off x="6831316" y="4269955"/>
            <a:ext cx="1348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Экспертная организация</a:t>
            </a:r>
            <a:endParaRPr lang="ru-RU" sz="1000" b="1" dirty="0">
              <a:solidFill>
                <a:srgbClr val="4949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Дуга 100"/>
          <p:cNvSpPr/>
          <p:nvPr/>
        </p:nvSpPr>
        <p:spPr>
          <a:xfrm>
            <a:off x="6514971" y="1820389"/>
            <a:ext cx="872657" cy="3463266"/>
          </a:xfrm>
          <a:prstGeom prst="arc">
            <a:avLst>
              <a:gd name="adj1" fmla="val 16436867"/>
              <a:gd name="adj2" fmla="val 404418"/>
            </a:avLst>
          </a:prstGeom>
          <a:ln w="31750" cap="rnd">
            <a:solidFill>
              <a:srgbClr val="4D4D4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/>
          </a:p>
        </p:txBody>
      </p:sp>
      <p:sp>
        <p:nvSpPr>
          <p:cNvPr id="102" name="Дуга 101"/>
          <p:cNvSpPr/>
          <p:nvPr/>
        </p:nvSpPr>
        <p:spPr>
          <a:xfrm flipV="1">
            <a:off x="6542216" y="3167840"/>
            <a:ext cx="835503" cy="3143143"/>
          </a:xfrm>
          <a:prstGeom prst="arc">
            <a:avLst>
              <a:gd name="adj1" fmla="val 16295192"/>
              <a:gd name="adj2" fmla="val 404418"/>
            </a:avLst>
          </a:prstGeom>
          <a:ln w="31750" cap="rnd">
            <a:solidFill>
              <a:srgbClr val="4D4D4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/>
          </a:p>
        </p:txBody>
      </p:sp>
      <p:grpSp>
        <p:nvGrpSpPr>
          <p:cNvPr id="103" name="Группа 102"/>
          <p:cNvGrpSpPr/>
          <p:nvPr/>
        </p:nvGrpSpPr>
        <p:grpSpPr>
          <a:xfrm>
            <a:off x="412810" y="5698927"/>
            <a:ext cx="2692535" cy="828081"/>
            <a:chOff x="6017969" y="4658072"/>
            <a:chExt cx="2321693" cy="828081"/>
          </a:xfrm>
        </p:grpSpPr>
        <p:sp>
          <p:nvSpPr>
            <p:cNvPr id="104" name="Блок-схема: документ 103"/>
            <p:cNvSpPr/>
            <p:nvPr/>
          </p:nvSpPr>
          <p:spPr>
            <a:xfrm>
              <a:off x="6017969" y="4658072"/>
              <a:ext cx="2255494" cy="828081"/>
            </a:xfrm>
            <a:prstGeom prst="flowChartDocument">
              <a:avLst/>
            </a:prstGeom>
            <a:solidFill>
              <a:srgbClr val="F9A968"/>
            </a:solidFill>
            <a:ln w="22225">
              <a:solidFill>
                <a:srgbClr val="494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05" name="Рисунок 104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125835" y="4772737"/>
              <a:ext cx="576000" cy="576000"/>
            </a:xfrm>
            <a:prstGeom prst="rect">
              <a:avLst/>
            </a:prstGeom>
          </p:spPr>
        </p:pic>
        <p:sp>
          <p:nvSpPr>
            <p:cNvPr id="106" name="TextBox 105"/>
            <p:cNvSpPr txBox="1"/>
            <p:nvPr/>
          </p:nvSpPr>
          <p:spPr>
            <a:xfrm>
              <a:off x="6692440" y="4777204"/>
              <a:ext cx="1647222" cy="48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600" dirty="0" smtClean="0">
                  <a:solidFill>
                    <a:srgbClr val="494949"/>
                  </a:solidFill>
                </a:rPr>
                <a:t>Протокол взаимодействия</a:t>
              </a:r>
              <a:endParaRPr lang="ru-RU" sz="1600" dirty="0">
                <a:solidFill>
                  <a:srgbClr val="494949"/>
                </a:solidFill>
              </a:endParaRPr>
            </a:p>
          </p:txBody>
        </p:sp>
      </p:grpSp>
      <p:cxnSp>
        <p:nvCxnSpPr>
          <p:cNvPr id="107" name="Соединительная линия уступом 106"/>
          <p:cNvCxnSpPr>
            <a:endCxn id="104" idx="0"/>
          </p:cNvCxnSpPr>
          <p:nvPr/>
        </p:nvCxnSpPr>
        <p:spPr>
          <a:xfrm rot="5400000">
            <a:off x="1176002" y="5015641"/>
            <a:ext cx="1227976" cy="138597"/>
          </a:xfrm>
          <a:prstGeom prst="bentConnector3">
            <a:avLst>
              <a:gd name="adj1" fmla="val 50000"/>
            </a:avLst>
          </a:prstGeom>
          <a:ln w="31750">
            <a:solidFill>
              <a:srgbClr val="494949"/>
            </a:solidFill>
            <a:prstDash val="sysDot"/>
            <a:miter lim="800000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08" name="Группа 107"/>
          <p:cNvGrpSpPr/>
          <p:nvPr/>
        </p:nvGrpSpPr>
        <p:grpSpPr>
          <a:xfrm>
            <a:off x="6949010" y="5698927"/>
            <a:ext cx="2439440" cy="828081"/>
            <a:chOff x="6017970" y="4658072"/>
            <a:chExt cx="1948797" cy="828081"/>
          </a:xfrm>
        </p:grpSpPr>
        <p:sp>
          <p:nvSpPr>
            <p:cNvPr id="109" name="Блок-схема: документ 108"/>
            <p:cNvSpPr/>
            <p:nvPr/>
          </p:nvSpPr>
          <p:spPr>
            <a:xfrm>
              <a:off x="6017970" y="4658072"/>
              <a:ext cx="1890481" cy="828081"/>
            </a:xfrm>
            <a:prstGeom prst="flowChartDocument">
              <a:avLst/>
            </a:prstGeom>
            <a:solidFill>
              <a:srgbClr val="F9A968"/>
            </a:solidFill>
            <a:ln w="22225">
              <a:solidFill>
                <a:srgbClr val="494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10" name="Рисунок 109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125835" y="4772737"/>
              <a:ext cx="576000" cy="576000"/>
            </a:xfrm>
            <a:prstGeom prst="rect">
              <a:avLst/>
            </a:prstGeom>
          </p:spPr>
        </p:pic>
        <p:sp>
          <p:nvSpPr>
            <p:cNvPr id="111" name="TextBox 110"/>
            <p:cNvSpPr txBox="1"/>
            <p:nvPr/>
          </p:nvSpPr>
          <p:spPr>
            <a:xfrm>
              <a:off x="6692440" y="4777204"/>
              <a:ext cx="1274327" cy="491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600" dirty="0" smtClean="0">
                  <a:solidFill>
                    <a:srgbClr val="494949"/>
                  </a:solidFill>
                </a:rPr>
                <a:t>Экспертное заключение</a:t>
              </a:r>
              <a:endParaRPr lang="ru-RU" sz="1600" dirty="0">
                <a:solidFill>
                  <a:srgbClr val="494949"/>
                </a:solidFill>
              </a:endParaRPr>
            </a:p>
          </p:txBody>
        </p:sp>
      </p:grpSp>
      <p:cxnSp>
        <p:nvCxnSpPr>
          <p:cNvPr id="112" name="Соединительная линия уступом 134"/>
          <p:cNvCxnSpPr>
            <a:stCxn id="37" idx="3"/>
          </p:cNvCxnSpPr>
          <p:nvPr/>
        </p:nvCxnSpPr>
        <p:spPr>
          <a:xfrm>
            <a:off x="6754642" y="5257794"/>
            <a:ext cx="875606" cy="441133"/>
          </a:xfrm>
          <a:prstGeom prst="bentConnector3">
            <a:avLst>
              <a:gd name="adj1" fmla="val 101127"/>
            </a:avLst>
          </a:prstGeom>
          <a:ln w="31750">
            <a:solidFill>
              <a:srgbClr val="494949"/>
            </a:solidFill>
            <a:prstDash val="sysDot"/>
            <a:miter lim="800000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3" name="Прямая со стрелкой 112"/>
          <p:cNvCxnSpPr/>
          <p:nvPr/>
        </p:nvCxnSpPr>
        <p:spPr>
          <a:xfrm flipH="1">
            <a:off x="5764280" y="1328812"/>
            <a:ext cx="1623348" cy="1"/>
          </a:xfrm>
          <a:prstGeom prst="straightConnector1">
            <a:avLst/>
          </a:prstGeom>
          <a:ln w="31750">
            <a:solidFill>
              <a:srgbClr val="025EA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5" name="Прямоугольник 114"/>
          <p:cNvSpPr/>
          <p:nvPr/>
        </p:nvSpPr>
        <p:spPr>
          <a:xfrm>
            <a:off x="7315200" y="1107539"/>
            <a:ext cx="2362954" cy="1038132"/>
          </a:xfrm>
          <a:prstGeom prst="rect">
            <a:avLst/>
          </a:prstGeom>
          <a:solidFill>
            <a:srgbClr val="4596D1"/>
          </a:solidFill>
          <a:ln w="317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Подача заявки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Принятие решения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Согласование ТЗ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 договора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Rectangle 2"/>
          <p:cNvSpPr txBox="1">
            <a:spLocks noChangeArrowheads="1"/>
          </p:cNvSpPr>
          <p:nvPr/>
        </p:nvSpPr>
        <p:spPr bwMode="auto">
          <a:xfrm>
            <a:off x="397282" y="370749"/>
            <a:ext cx="9504000" cy="57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r>
              <a:rPr lang="ru-RU" altLang="ru-RU" sz="2000" b="1" dirty="0" smtClean="0">
                <a:solidFill>
                  <a:srgbClr val="0070B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Оценка соответствия в форме экспертизы технической документации.</a:t>
            </a:r>
          </a:p>
          <a:p>
            <a:r>
              <a:rPr lang="ru-RU" altLang="ru-RU" sz="2000" b="1" dirty="0" smtClean="0">
                <a:solidFill>
                  <a:srgbClr val="0070B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Этапы выполнения работ</a:t>
            </a:r>
          </a:p>
        </p:txBody>
      </p:sp>
      <p:pic>
        <p:nvPicPr>
          <p:cNvPr id="64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2081" y="3776131"/>
            <a:ext cx="781592" cy="417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Прямоугольник 64"/>
          <p:cNvSpPr/>
          <p:nvPr/>
        </p:nvSpPr>
        <p:spPr>
          <a:xfrm>
            <a:off x="8248609" y="4105430"/>
            <a:ext cx="96853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srgbClr val="005FDE"/>
                </a:solidFill>
                <a:cs typeface="Arial" charset="0"/>
              </a:rPr>
              <a:t>Rosatom.ru</a:t>
            </a:r>
            <a:endParaRPr lang="ru-RU" sz="1100" b="1" dirty="0" err="1" smtClean="0">
              <a:solidFill>
                <a:srgbClr val="005FDE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48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Прямоугольник 114"/>
          <p:cNvSpPr/>
          <p:nvPr/>
        </p:nvSpPr>
        <p:spPr>
          <a:xfrm>
            <a:off x="6981825" y="1059913"/>
            <a:ext cx="2790825" cy="873662"/>
          </a:xfrm>
          <a:prstGeom prst="rect">
            <a:avLst/>
          </a:prstGeom>
          <a:solidFill>
            <a:srgbClr val="4596D1"/>
          </a:solidFill>
          <a:ln w="317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заявки</a:t>
            </a:r>
          </a:p>
          <a:p>
            <a:r>
              <a:rPr lang="ru-RU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Принятие решения</a:t>
            </a:r>
          </a:p>
          <a:p>
            <a:r>
              <a:rPr lang="ru-RU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 договора</a:t>
            </a:r>
          </a:p>
          <a:p>
            <a:r>
              <a:rPr lang="ru-RU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плана сертификации</a:t>
            </a:r>
            <a:endParaRPr lang="ru-RU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Rectangle 2"/>
          <p:cNvSpPr txBox="1">
            <a:spLocks noChangeArrowheads="1"/>
          </p:cNvSpPr>
          <p:nvPr/>
        </p:nvSpPr>
        <p:spPr bwMode="auto">
          <a:xfrm>
            <a:off x="397282" y="370749"/>
            <a:ext cx="9504000" cy="57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r>
              <a:rPr lang="ru-RU" altLang="ru-RU" sz="2000" b="1" dirty="0" smtClean="0">
                <a:solidFill>
                  <a:srgbClr val="0070B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Оценка соответствия в форме обязательной сертификации.</a:t>
            </a:r>
          </a:p>
          <a:p>
            <a:r>
              <a:rPr lang="ru-RU" altLang="ru-RU" sz="2000" b="1" dirty="0" smtClean="0">
                <a:solidFill>
                  <a:srgbClr val="0070B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Этапы выполнения работ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4933770" y="2465435"/>
            <a:ext cx="2084472" cy="625351"/>
          </a:xfrm>
          <a:prstGeom prst="rect">
            <a:avLst/>
          </a:prstGeom>
          <a:solidFill>
            <a:srgbClr val="4596D1"/>
          </a:solidFill>
          <a:ln w="317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сертификационных испытаний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907704" y="3238342"/>
            <a:ext cx="2263404" cy="625351"/>
          </a:xfrm>
          <a:prstGeom prst="rect">
            <a:avLst/>
          </a:prstGeom>
          <a:solidFill>
            <a:srgbClr val="4596D1"/>
          </a:solidFill>
          <a:ln w="317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Признание результатов (протоколов) испытаний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6315074" y="4560000"/>
            <a:ext cx="1743075" cy="497773"/>
            <a:chOff x="5868144" y="5388948"/>
            <a:chExt cx="2118071" cy="585513"/>
          </a:xfrm>
        </p:grpSpPr>
        <p:sp>
          <p:nvSpPr>
            <p:cNvPr id="59" name="Блок-схема: документ 58"/>
            <p:cNvSpPr/>
            <p:nvPr/>
          </p:nvSpPr>
          <p:spPr>
            <a:xfrm>
              <a:off x="5868144" y="5388948"/>
              <a:ext cx="2118071" cy="585513"/>
            </a:xfrm>
            <a:prstGeom prst="flowChartDocument">
              <a:avLst/>
            </a:prstGeom>
            <a:solidFill>
              <a:srgbClr val="F9A968"/>
            </a:solidFill>
            <a:ln w="22225">
              <a:solidFill>
                <a:srgbClr val="494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59815" y="5484002"/>
              <a:ext cx="467814" cy="467814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6475141" y="5462676"/>
              <a:ext cx="1340138" cy="456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200" dirty="0" smtClean="0">
                  <a:solidFill>
                    <a:srgbClr val="49494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Протокол испытаний</a:t>
              </a:r>
              <a:endParaRPr lang="ru-RU" sz="1200" dirty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62" name="Прямая со стрелкой 61"/>
          <p:cNvCxnSpPr/>
          <p:nvPr/>
        </p:nvCxnSpPr>
        <p:spPr>
          <a:xfrm>
            <a:off x="4504520" y="1500358"/>
            <a:ext cx="2224" cy="504472"/>
          </a:xfrm>
          <a:prstGeom prst="straightConnector1">
            <a:avLst/>
          </a:prstGeom>
          <a:ln w="31750">
            <a:solidFill>
              <a:srgbClr val="025EA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8" name="Соединительная линия уступом 21"/>
          <p:cNvCxnSpPr/>
          <p:nvPr/>
        </p:nvCxnSpPr>
        <p:spPr>
          <a:xfrm rot="10800000" flipV="1">
            <a:off x="7037299" y="2428874"/>
            <a:ext cx="1620927" cy="330183"/>
          </a:xfrm>
          <a:prstGeom prst="bentConnector3">
            <a:avLst>
              <a:gd name="adj1" fmla="val 50000"/>
            </a:avLst>
          </a:prstGeom>
          <a:ln w="31750">
            <a:solidFill>
              <a:srgbClr val="494949"/>
            </a:solidFill>
            <a:prstDash val="sysDot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0" name="Соединительная линия уступом 27"/>
          <p:cNvCxnSpPr>
            <a:stCxn id="72" idx="2"/>
          </p:cNvCxnSpPr>
          <p:nvPr/>
        </p:nvCxnSpPr>
        <p:spPr>
          <a:xfrm rot="16200000" flipH="1">
            <a:off x="1356570" y="3018935"/>
            <a:ext cx="360145" cy="761174"/>
          </a:xfrm>
          <a:prstGeom prst="bentConnector2">
            <a:avLst/>
          </a:prstGeom>
          <a:ln w="31750" cap="rnd">
            <a:solidFill>
              <a:srgbClr val="025EA1"/>
            </a:solidFill>
            <a:prstDash val="sysDot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2" name="Скругленный прямоугольник 71"/>
          <p:cNvSpPr/>
          <p:nvPr/>
        </p:nvSpPr>
        <p:spPr>
          <a:xfrm>
            <a:off x="186102" y="2294836"/>
            <a:ext cx="1939906" cy="92461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25E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endParaRPr lang="ru-RU" sz="1400" b="1" dirty="0" smtClean="0">
              <a:solidFill>
                <a:schemeClr val="bg1"/>
              </a:solidFill>
            </a:endParaRPr>
          </a:p>
          <a:p>
            <a:endParaRPr lang="ru-RU" sz="14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000" b="1" dirty="0" smtClean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ГОСТ </a:t>
            </a:r>
            <a:r>
              <a:rPr lang="ru-RU" sz="1000" b="1" dirty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 </a:t>
            </a:r>
            <a:r>
              <a:rPr lang="ru-RU" sz="1000" b="1" dirty="0" smtClean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50.08.04-2017 </a:t>
            </a:r>
          </a:p>
          <a:p>
            <a:pPr>
              <a:lnSpc>
                <a:spcPct val="80000"/>
              </a:lnSpc>
            </a:pPr>
            <a:r>
              <a:rPr lang="ru-RU" sz="1000" dirty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«…Результаты (протоколы) испытаний. Порядок признания</a:t>
            </a:r>
            <a:r>
              <a:rPr lang="ru-RU" sz="1000" dirty="0" smtClean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000" dirty="0">
              <a:solidFill>
                <a:srgbClr val="4949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6" name="Группа 75"/>
          <p:cNvGrpSpPr/>
          <p:nvPr/>
        </p:nvGrpSpPr>
        <p:grpSpPr>
          <a:xfrm>
            <a:off x="8204631" y="2114550"/>
            <a:ext cx="1177494" cy="866775"/>
            <a:chOff x="7279369" y="3187306"/>
            <a:chExt cx="1348944" cy="1181955"/>
          </a:xfrm>
        </p:grpSpPr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4" cstate="print">
              <a:biLevel thresh="2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571790" y="3187306"/>
              <a:ext cx="764102" cy="767979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7279369" y="3969151"/>
              <a:ext cx="13489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rgbClr val="49494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Орган по сертификации</a:t>
              </a:r>
              <a:endParaRPr lang="ru-RU" sz="1000" b="1" dirty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0" name="Овал 79"/>
          <p:cNvSpPr/>
          <p:nvPr/>
        </p:nvSpPr>
        <p:spPr>
          <a:xfrm>
            <a:off x="4289632" y="1068358"/>
            <a:ext cx="432000" cy="432000"/>
          </a:xfrm>
          <a:prstGeom prst="ellipse">
            <a:avLst/>
          </a:prstGeom>
          <a:solidFill>
            <a:srgbClr val="F9A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494949"/>
                </a:solidFill>
                <a:latin typeface="Arial Black" panose="020B0A04020102020204" pitchFamily="34" charset="0"/>
              </a:rPr>
              <a:t>1</a:t>
            </a:r>
            <a:endParaRPr lang="ru-RU" sz="1600" b="1" dirty="0">
              <a:solidFill>
                <a:srgbClr val="494949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81" name="Группа 80"/>
          <p:cNvGrpSpPr/>
          <p:nvPr/>
        </p:nvGrpSpPr>
        <p:grpSpPr>
          <a:xfrm>
            <a:off x="8201026" y="4724616"/>
            <a:ext cx="1704976" cy="861774"/>
            <a:chOff x="7944782" y="2619327"/>
            <a:chExt cx="1837684" cy="861774"/>
          </a:xfrm>
        </p:grpSpPr>
        <p:pic>
          <p:nvPicPr>
            <p:cNvPr id="83" name="Рисунок 82"/>
            <p:cNvPicPr>
              <a:picLocks noChangeAspect="1"/>
            </p:cNvPicPr>
            <p:nvPr/>
          </p:nvPicPr>
          <p:blipFill>
            <a:blip r:embed="rId5" cstate="print">
              <a:biLevel thresh="2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944782" y="2781036"/>
              <a:ext cx="574831" cy="581104"/>
            </a:xfrm>
            <a:prstGeom prst="rect">
              <a:avLst/>
            </a:prstGeom>
          </p:spPr>
        </p:pic>
        <p:sp>
          <p:nvSpPr>
            <p:cNvPr id="84" name="TextBox 83"/>
            <p:cNvSpPr txBox="1"/>
            <p:nvPr/>
          </p:nvSpPr>
          <p:spPr>
            <a:xfrm>
              <a:off x="8314016" y="2619327"/>
              <a:ext cx="146845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rgbClr val="49494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Испытательная лаборатория </a:t>
              </a:r>
            </a:p>
            <a:p>
              <a:pPr algn="ctr"/>
              <a:r>
                <a:rPr lang="ru-RU" sz="1000" dirty="0" smtClean="0">
                  <a:solidFill>
                    <a:srgbClr val="49494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(по поручению органа по сертификации)</a:t>
              </a:r>
              <a:endParaRPr lang="ru-RU" sz="1000" dirty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5" name="Группа 84"/>
          <p:cNvGrpSpPr/>
          <p:nvPr/>
        </p:nvGrpSpPr>
        <p:grpSpPr>
          <a:xfrm>
            <a:off x="4063778" y="2004830"/>
            <a:ext cx="883709" cy="540000"/>
            <a:chOff x="3947477" y="2004830"/>
            <a:chExt cx="883709" cy="540000"/>
          </a:xfrm>
        </p:grpSpPr>
        <p:sp>
          <p:nvSpPr>
            <p:cNvPr id="86" name="Овал 85"/>
            <p:cNvSpPr/>
            <p:nvPr/>
          </p:nvSpPr>
          <p:spPr>
            <a:xfrm>
              <a:off x="4119332" y="2004830"/>
              <a:ext cx="540000" cy="540000"/>
            </a:xfrm>
            <a:prstGeom prst="ellipse">
              <a:avLst/>
            </a:prstGeom>
            <a:solidFill>
              <a:schemeClr val="bg1"/>
            </a:solidFill>
            <a:ln w="25400" cap="rnd">
              <a:solidFill>
                <a:srgbClr val="025EA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 dirty="0">
                <a:solidFill>
                  <a:srgbClr val="494949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3947477" y="2136330"/>
              <a:ext cx="8837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rgbClr val="49494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и/или</a:t>
              </a:r>
              <a:endParaRPr lang="ru-RU" sz="1200" b="1" dirty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1" name="Прямоугольник 90"/>
          <p:cNvSpPr/>
          <p:nvPr/>
        </p:nvSpPr>
        <p:spPr>
          <a:xfrm>
            <a:off x="4933771" y="3850696"/>
            <a:ext cx="2084472" cy="625351"/>
          </a:xfrm>
          <a:prstGeom prst="rect">
            <a:avLst/>
          </a:prstGeom>
          <a:solidFill>
            <a:srgbClr val="4596D1"/>
          </a:solidFill>
          <a:ln w="317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Сертификационные испытания продукции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7" name="Соединительная линия уступом 48"/>
          <p:cNvCxnSpPr>
            <a:stCxn id="83" idx="0"/>
            <a:endCxn id="91" idx="3"/>
          </p:cNvCxnSpPr>
          <p:nvPr/>
        </p:nvCxnSpPr>
        <p:spPr>
          <a:xfrm rot="16200000" flipV="1">
            <a:off x="7381488" y="3800128"/>
            <a:ext cx="722953" cy="1449441"/>
          </a:xfrm>
          <a:prstGeom prst="bentConnector2">
            <a:avLst/>
          </a:prstGeom>
          <a:ln w="31750">
            <a:solidFill>
              <a:srgbClr val="494949"/>
            </a:solidFill>
            <a:prstDash val="sysDot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03" name="Рисунок 102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7072" y="3053008"/>
            <a:ext cx="436753" cy="410308"/>
          </a:xfrm>
          <a:prstGeom prst="rect">
            <a:avLst/>
          </a:prstGeom>
        </p:spPr>
      </p:pic>
      <p:grpSp>
        <p:nvGrpSpPr>
          <p:cNvPr id="108" name="Группа 107"/>
          <p:cNvGrpSpPr/>
          <p:nvPr/>
        </p:nvGrpSpPr>
        <p:grpSpPr>
          <a:xfrm>
            <a:off x="7162703" y="3105151"/>
            <a:ext cx="1828897" cy="923924"/>
            <a:chOff x="6817119" y="1430486"/>
            <a:chExt cx="1853050" cy="1728050"/>
          </a:xfrm>
        </p:grpSpPr>
        <p:sp>
          <p:nvSpPr>
            <p:cNvPr id="114" name="Скругленный прямоугольник 113"/>
            <p:cNvSpPr/>
            <p:nvPr/>
          </p:nvSpPr>
          <p:spPr>
            <a:xfrm>
              <a:off x="6817119" y="1430486"/>
              <a:ext cx="1853050" cy="172805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25E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endParaRPr lang="ru-RU" sz="1400" b="1" dirty="0" smtClean="0">
                <a:solidFill>
                  <a:schemeClr val="bg1"/>
                </a:solidFill>
              </a:endParaRPr>
            </a:p>
            <a:p>
              <a:endParaRPr lang="ru-RU" sz="1400" b="1" dirty="0">
                <a:solidFill>
                  <a:schemeClr val="bg1"/>
                </a:solidFill>
              </a:endParaRPr>
            </a:p>
            <a:p>
              <a:pPr>
                <a:lnSpc>
                  <a:spcPct val="80000"/>
                </a:lnSpc>
              </a:pPr>
              <a:r>
                <a:rPr lang="ru-RU" sz="1000" b="1" dirty="0" smtClean="0">
                  <a:solidFill>
                    <a:srgbClr val="49494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ГОСТ </a:t>
              </a:r>
              <a:r>
                <a:rPr lang="ru-RU" sz="1000" b="1" dirty="0">
                  <a:solidFill>
                    <a:srgbClr val="49494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 </a:t>
              </a:r>
              <a:r>
                <a:rPr lang="ru-RU" sz="1000" b="1" dirty="0" smtClean="0">
                  <a:solidFill>
                    <a:srgbClr val="49494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50.08.03-2017 </a:t>
              </a:r>
            </a:p>
            <a:p>
              <a:pPr>
                <a:lnSpc>
                  <a:spcPct val="80000"/>
                </a:lnSpc>
              </a:pPr>
              <a:r>
                <a:rPr lang="ru-RU" sz="1000" dirty="0">
                  <a:solidFill>
                    <a:srgbClr val="49494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«…Испытания продукции сертификационные. Порядок </a:t>
              </a:r>
              <a:r>
                <a:rPr lang="ru-RU" sz="1000" dirty="0" smtClean="0">
                  <a:solidFill>
                    <a:srgbClr val="49494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проведения»</a:t>
              </a:r>
              <a:endParaRPr lang="ru-RU" sz="1000" dirty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6" name="Рисунок 115"/>
            <p:cNvPicPr>
              <a:picLocks noChangeAspect="1"/>
            </p:cNvPicPr>
            <p:nvPr/>
          </p:nvPicPr>
          <p:blipFill>
            <a:blip r:embed="rId8" cstate="print">
              <a:biLevel thresh="75000"/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944341" y="1615730"/>
              <a:ext cx="384368" cy="569065"/>
            </a:xfrm>
            <a:prstGeom prst="rect">
              <a:avLst/>
            </a:prstGeom>
          </p:spPr>
        </p:pic>
      </p:grpSp>
      <p:cxnSp>
        <p:nvCxnSpPr>
          <p:cNvPr id="117" name="Соединительная линия уступом 67"/>
          <p:cNvCxnSpPr>
            <a:endCxn id="57" idx="0"/>
          </p:cNvCxnSpPr>
          <p:nvPr/>
        </p:nvCxnSpPr>
        <p:spPr>
          <a:xfrm rot="10800000" flipV="1">
            <a:off x="3039407" y="2274826"/>
            <a:ext cx="1196227" cy="963515"/>
          </a:xfrm>
          <a:prstGeom prst="bentConnector2">
            <a:avLst/>
          </a:prstGeom>
          <a:ln w="31750">
            <a:solidFill>
              <a:srgbClr val="025E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Соединительная линия уступом 73"/>
          <p:cNvCxnSpPr>
            <a:stCxn id="56" idx="0"/>
          </p:cNvCxnSpPr>
          <p:nvPr/>
        </p:nvCxnSpPr>
        <p:spPr>
          <a:xfrm rot="16200000" flipV="1">
            <a:off x="5280517" y="1769945"/>
            <a:ext cx="190607" cy="1200373"/>
          </a:xfrm>
          <a:prstGeom prst="bentConnector2">
            <a:avLst/>
          </a:prstGeom>
          <a:ln w="31750">
            <a:solidFill>
              <a:srgbClr val="025E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>
            <a:stCxn id="56" idx="2"/>
            <a:endCxn id="91" idx="0"/>
          </p:cNvCxnSpPr>
          <p:nvPr/>
        </p:nvCxnSpPr>
        <p:spPr>
          <a:xfrm>
            <a:off x="5976006" y="3090786"/>
            <a:ext cx="1" cy="759910"/>
          </a:xfrm>
          <a:prstGeom prst="line">
            <a:avLst/>
          </a:prstGeom>
          <a:ln w="31750">
            <a:solidFill>
              <a:srgbClr val="025E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Соединительная линия уступом 122"/>
          <p:cNvCxnSpPr>
            <a:stCxn id="114" idx="1"/>
          </p:cNvCxnSpPr>
          <p:nvPr/>
        </p:nvCxnSpPr>
        <p:spPr>
          <a:xfrm rot="10800000">
            <a:off x="6487789" y="3109851"/>
            <a:ext cx="674915" cy="457263"/>
          </a:xfrm>
          <a:prstGeom prst="bentConnector3">
            <a:avLst>
              <a:gd name="adj1" fmla="val 99395"/>
            </a:avLst>
          </a:prstGeom>
          <a:ln w="31750" cap="rnd">
            <a:solidFill>
              <a:srgbClr val="025EA1"/>
            </a:solidFill>
            <a:prstDash val="sysDot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4" name="Соединительная линия уступом 123"/>
          <p:cNvCxnSpPr/>
          <p:nvPr/>
        </p:nvCxnSpPr>
        <p:spPr>
          <a:xfrm rot="10800000" flipV="1">
            <a:off x="6505575" y="3567112"/>
            <a:ext cx="657130" cy="280987"/>
          </a:xfrm>
          <a:prstGeom prst="bentConnector3">
            <a:avLst>
              <a:gd name="adj1" fmla="val 102181"/>
            </a:avLst>
          </a:prstGeom>
          <a:ln w="31750" cap="rnd">
            <a:solidFill>
              <a:srgbClr val="025EA1"/>
            </a:solidFill>
            <a:prstDash val="sysDot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26" name="Группа 125"/>
          <p:cNvGrpSpPr/>
          <p:nvPr/>
        </p:nvGrpSpPr>
        <p:grpSpPr>
          <a:xfrm>
            <a:off x="609600" y="4381499"/>
            <a:ext cx="1152525" cy="937967"/>
            <a:chOff x="7186188" y="3187308"/>
            <a:chExt cx="1491430" cy="1363460"/>
          </a:xfrm>
        </p:grpSpPr>
        <p:pic>
          <p:nvPicPr>
            <p:cNvPr id="127" name="Рисунок 126"/>
            <p:cNvPicPr>
              <a:picLocks noChangeAspect="1"/>
            </p:cNvPicPr>
            <p:nvPr/>
          </p:nvPicPr>
          <p:blipFill>
            <a:blip r:embed="rId10" cstate="print">
              <a:biLevel thresh="2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571791" y="3187308"/>
              <a:ext cx="764102" cy="767980"/>
            </a:xfrm>
            <a:prstGeom prst="rect">
              <a:avLst/>
            </a:prstGeom>
          </p:spPr>
        </p:pic>
        <p:sp>
          <p:nvSpPr>
            <p:cNvPr id="128" name="TextBox 127"/>
            <p:cNvSpPr txBox="1"/>
            <p:nvPr/>
          </p:nvSpPr>
          <p:spPr>
            <a:xfrm>
              <a:off x="7186188" y="3969155"/>
              <a:ext cx="1491430" cy="581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rgbClr val="49494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Орган по сертификации</a:t>
              </a:r>
              <a:endParaRPr lang="ru-RU" sz="1000" b="1" dirty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29" name="Прямая соединительная линия 128"/>
          <p:cNvCxnSpPr/>
          <p:nvPr/>
        </p:nvCxnSpPr>
        <p:spPr>
          <a:xfrm>
            <a:off x="5972175" y="4732689"/>
            <a:ext cx="323849" cy="0"/>
          </a:xfrm>
          <a:prstGeom prst="line">
            <a:avLst/>
          </a:prstGeom>
          <a:ln w="31750" cap="rnd">
            <a:solidFill>
              <a:srgbClr val="494949"/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0" name="Группа 129"/>
          <p:cNvGrpSpPr/>
          <p:nvPr/>
        </p:nvGrpSpPr>
        <p:grpSpPr>
          <a:xfrm>
            <a:off x="1384816" y="1569152"/>
            <a:ext cx="1957134" cy="564448"/>
            <a:chOff x="5868144" y="5388948"/>
            <a:chExt cx="2118071" cy="697552"/>
          </a:xfrm>
        </p:grpSpPr>
        <p:sp>
          <p:nvSpPr>
            <p:cNvPr id="131" name="Блок-схема: документ 130"/>
            <p:cNvSpPr/>
            <p:nvPr/>
          </p:nvSpPr>
          <p:spPr>
            <a:xfrm>
              <a:off x="5868144" y="5388948"/>
              <a:ext cx="2118071" cy="697552"/>
            </a:xfrm>
            <a:prstGeom prst="flowChartDocument">
              <a:avLst/>
            </a:prstGeom>
            <a:solidFill>
              <a:srgbClr val="F9A968"/>
            </a:solidFill>
            <a:ln w="22225">
              <a:solidFill>
                <a:srgbClr val="494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32" name="Рисунок 131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12"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59815" y="5484002"/>
              <a:ext cx="467814" cy="467814"/>
            </a:xfrm>
            <a:prstGeom prst="rect">
              <a:avLst/>
            </a:prstGeom>
          </p:spPr>
        </p:pic>
        <p:sp>
          <p:nvSpPr>
            <p:cNvPr id="133" name="TextBox 132"/>
            <p:cNvSpPr txBox="1"/>
            <p:nvPr/>
          </p:nvSpPr>
          <p:spPr>
            <a:xfrm>
              <a:off x="6475142" y="5405526"/>
              <a:ext cx="1340138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200" dirty="0" smtClean="0">
                  <a:solidFill>
                    <a:srgbClr val="49494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Решение о признании протоколов</a:t>
              </a:r>
              <a:endParaRPr lang="ru-RU" sz="1200" dirty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34" name="Прямая соединительная линия 133"/>
          <p:cNvCxnSpPr/>
          <p:nvPr/>
        </p:nvCxnSpPr>
        <p:spPr>
          <a:xfrm flipV="1">
            <a:off x="2524125" y="2114551"/>
            <a:ext cx="1" cy="1133474"/>
          </a:xfrm>
          <a:prstGeom prst="line">
            <a:avLst/>
          </a:prstGeom>
          <a:ln w="31750" cap="rnd">
            <a:solidFill>
              <a:srgbClr val="494949"/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единительная линия 151"/>
          <p:cNvCxnSpPr/>
          <p:nvPr/>
        </p:nvCxnSpPr>
        <p:spPr>
          <a:xfrm flipH="1" flipV="1">
            <a:off x="8377238" y="1952625"/>
            <a:ext cx="4762" cy="438150"/>
          </a:xfrm>
          <a:prstGeom prst="line">
            <a:avLst/>
          </a:prstGeom>
          <a:ln w="31750" cap="rnd">
            <a:solidFill>
              <a:srgbClr val="494949"/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Прямая со стрелкой 166"/>
          <p:cNvCxnSpPr/>
          <p:nvPr/>
        </p:nvCxnSpPr>
        <p:spPr>
          <a:xfrm flipH="1">
            <a:off x="4735345" y="1290455"/>
            <a:ext cx="2236955" cy="1"/>
          </a:xfrm>
          <a:prstGeom prst="straightConnector1">
            <a:avLst/>
          </a:prstGeom>
          <a:ln w="31750">
            <a:solidFill>
              <a:srgbClr val="025EA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5" name="Прямая соединительная линия 184"/>
          <p:cNvCxnSpPr/>
          <p:nvPr/>
        </p:nvCxnSpPr>
        <p:spPr>
          <a:xfrm>
            <a:off x="3058456" y="3854168"/>
            <a:ext cx="18119" cy="1051207"/>
          </a:xfrm>
          <a:prstGeom prst="line">
            <a:avLst/>
          </a:prstGeom>
          <a:ln w="31750">
            <a:solidFill>
              <a:srgbClr val="025E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Прямая соединительная линия 185"/>
          <p:cNvCxnSpPr/>
          <p:nvPr/>
        </p:nvCxnSpPr>
        <p:spPr>
          <a:xfrm>
            <a:off x="5963581" y="4444718"/>
            <a:ext cx="0" cy="460657"/>
          </a:xfrm>
          <a:prstGeom prst="line">
            <a:avLst/>
          </a:prstGeom>
          <a:ln w="31750">
            <a:solidFill>
              <a:srgbClr val="025E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Прямая соединительная линия 187"/>
          <p:cNvCxnSpPr/>
          <p:nvPr/>
        </p:nvCxnSpPr>
        <p:spPr>
          <a:xfrm>
            <a:off x="3058456" y="4892393"/>
            <a:ext cx="2913719" cy="0"/>
          </a:xfrm>
          <a:prstGeom prst="line">
            <a:avLst/>
          </a:prstGeom>
          <a:ln w="31750">
            <a:solidFill>
              <a:srgbClr val="025E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Прямоугольник 191"/>
          <p:cNvSpPr/>
          <p:nvPr/>
        </p:nvSpPr>
        <p:spPr>
          <a:xfrm>
            <a:off x="3666946" y="5076667"/>
            <a:ext cx="1908000" cy="625351"/>
          </a:xfrm>
          <a:prstGeom prst="rect">
            <a:avLst/>
          </a:prstGeom>
          <a:solidFill>
            <a:srgbClr val="4596D1"/>
          </a:solidFill>
          <a:ln w="317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состояния производства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5" name="Прямая со стрелкой 194"/>
          <p:cNvCxnSpPr/>
          <p:nvPr/>
        </p:nvCxnSpPr>
        <p:spPr>
          <a:xfrm>
            <a:off x="4608179" y="4900191"/>
            <a:ext cx="3944" cy="159122"/>
          </a:xfrm>
          <a:prstGeom prst="straightConnector1">
            <a:avLst/>
          </a:prstGeom>
          <a:ln w="31750">
            <a:solidFill>
              <a:srgbClr val="025EA1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6" name="Прямая со стрелкой 195"/>
          <p:cNvCxnSpPr/>
          <p:nvPr/>
        </p:nvCxnSpPr>
        <p:spPr>
          <a:xfrm flipH="1">
            <a:off x="4647594" y="5679951"/>
            <a:ext cx="2629" cy="144016"/>
          </a:xfrm>
          <a:prstGeom prst="straightConnector1">
            <a:avLst/>
          </a:prstGeom>
          <a:ln w="31750">
            <a:solidFill>
              <a:srgbClr val="025EA1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8" name="Прямоугольник 197"/>
          <p:cNvSpPr/>
          <p:nvPr/>
        </p:nvSpPr>
        <p:spPr>
          <a:xfrm>
            <a:off x="3695521" y="5857717"/>
            <a:ext cx="1908000" cy="625351"/>
          </a:xfrm>
          <a:prstGeom prst="rect">
            <a:avLst/>
          </a:prstGeom>
          <a:solidFill>
            <a:srgbClr val="4596D1"/>
          </a:solidFill>
          <a:ln w="317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Выдача сертификата соответствия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9" name="Рисунок 198"/>
          <p:cNvPicPr>
            <a:picLocks noChangeAspect="1"/>
          </p:cNvPicPr>
          <p:nvPr/>
        </p:nvPicPr>
        <p:blipFill>
          <a:blip r:embed="rId8" cstate="print">
            <a:biLevel thresh="75000"/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867" y="2356469"/>
            <a:ext cx="379358" cy="304258"/>
          </a:xfrm>
          <a:prstGeom prst="rect">
            <a:avLst/>
          </a:prstGeom>
        </p:spPr>
      </p:pic>
      <p:cxnSp>
        <p:nvCxnSpPr>
          <p:cNvPr id="204" name="Соединительная линия уступом 48"/>
          <p:cNvCxnSpPr>
            <a:stCxn id="127" idx="3"/>
          </p:cNvCxnSpPr>
          <p:nvPr/>
        </p:nvCxnSpPr>
        <p:spPr>
          <a:xfrm flipV="1">
            <a:off x="1498052" y="3857625"/>
            <a:ext cx="1007023" cy="788034"/>
          </a:xfrm>
          <a:prstGeom prst="bentConnector3">
            <a:avLst>
              <a:gd name="adj1" fmla="val 98239"/>
            </a:avLst>
          </a:prstGeom>
          <a:ln w="31750">
            <a:solidFill>
              <a:srgbClr val="494949"/>
            </a:solidFill>
            <a:prstDash val="sysDot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8" name="Соединительная линия уступом 48"/>
          <p:cNvCxnSpPr>
            <a:stCxn id="127" idx="3"/>
            <a:endCxn id="192" idx="1"/>
          </p:cNvCxnSpPr>
          <p:nvPr/>
        </p:nvCxnSpPr>
        <p:spPr>
          <a:xfrm>
            <a:off x="1498052" y="4645659"/>
            <a:ext cx="2168894" cy="743684"/>
          </a:xfrm>
          <a:prstGeom prst="bentConnector3">
            <a:avLst>
              <a:gd name="adj1" fmla="val 45608"/>
            </a:avLst>
          </a:prstGeom>
          <a:ln w="31750">
            <a:solidFill>
              <a:srgbClr val="494949"/>
            </a:solidFill>
            <a:prstDash val="sysDot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4" name="Соединительная линия уступом 48"/>
          <p:cNvCxnSpPr>
            <a:stCxn id="127" idx="3"/>
          </p:cNvCxnSpPr>
          <p:nvPr/>
        </p:nvCxnSpPr>
        <p:spPr>
          <a:xfrm>
            <a:off x="1498052" y="4645659"/>
            <a:ext cx="2178419" cy="1505684"/>
          </a:xfrm>
          <a:prstGeom prst="bentConnector3">
            <a:avLst>
              <a:gd name="adj1" fmla="val 45628"/>
            </a:avLst>
          </a:prstGeom>
          <a:ln w="31750">
            <a:solidFill>
              <a:srgbClr val="494949"/>
            </a:solidFill>
            <a:prstDash val="sysDot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24" name="Группа 223"/>
          <p:cNvGrpSpPr/>
          <p:nvPr/>
        </p:nvGrpSpPr>
        <p:grpSpPr>
          <a:xfrm>
            <a:off x="5860595" y="5267309"/>
            <a:ext cx="1873705" cy="619142"/>
            <a:chOff x="5868144" y="5388948"/>
            <a:chExt cx="2118071" cy="697552"/>
          </a:xfrm>
        </p:grpSpPr>
        <p:sp>
          <p:nvSpPr>
            <p:cNvPr id="225" name="Блок-схема: документ 224"/>
            <p:cNvSpPr/>
            <p:nvPr/>
          </p:nvSpPr>
          <p:spPr>
            <a:xfrm>
              <a:off x="5868144" y="5388948"/>
              <a:ext cx="2118071" cy="697552"/>
            </a:xfrm>
            <a:prstGeom prst="flowChartDocument">
              <a:avLst/>
            </a:prstGeom>
            <a:solidFill>
              <a:srgbClr val="F9A968"/>
            </a:solidFill>
            <a:ln w="22225">
              <a:solidFill>
                <a:srgbClr val="494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26" name="Рисунок 225"/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14"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59815" y="5484002"/>
              <a:ext cx="581998" cy="467814"/>
            </a:xfrm>
            <a:prstGeom prst="rect">
              <a:avLst/>
            </a:prstGeom>
          </p:spPr>
        </p:pic>
        <p:sp>
          <p:nvSpPr>
            <p:cNvPr id="227" name="TextBox 226"/>
            <p:cNvSpPr txBox="1"/>
            <p:nvPr/>
          </p:nvSpPr>
          <p:spPr>
            <a:xfrm>
              <a:off x="6475142" y="5392922"/>
              <a:ext cx="1478675" cy="560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200" dirty="0" smtClean="0">
                  <a:solidFill>
                    <a:srgbClr val="49494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Акт анализа состояния производства</a:t>
              </a:r>
              <a:endParaRPr lang="ru-RU" sz="1200" dirty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32" name="Прямая соединительная линия 231"/>
          <p:cNvCxnSpPr/>
          <p:nvPr/>
        </p:nvCxnSpPr>
        <p:spPr>
          <a:xfrm>
            <a:off x="5572125" y="5447064"/>
            <a:ext cx="276224" cy="0"/>
          </a:xfrm>
          <a:prstGeom prst="line">
            <a:avLst/>
          </a:prstGeom>
          <a:ln w="31750" cap="rnd">
            <a:solidFill>
              <a:srgbClr val="494949"/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348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4"/>
          <p:cNvSpPr>
            <a:spLocks noGrp="1"/>
          </p:cNvSpPr>
          <p:nvPr>
            <p:ph type="title"/>
          </p:nvPr>
        </p:nvSpPr>
        <p:spPr/>
        <p:txBody>
          <a:bodyPr vert="horz" lIns="0" tIns="45720" rIns="91440" bIns="45720" rtlCol="0" anchor="ctr">
            <a:normAutofit/>
          </a:bodyPr>
          <a:lstStyle/>
          <a:p>
            <a:r>
              <a:rPr lang="ru-RU" dirty="0" smtClean="0"/>
              <a:t>Оценка соответствия в форме испытаний. Участие ЭО </a:t>
            </a:r>
            <a:endParaRPr lang="ru-RU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6181564" y="1146104"/>
            <a:ext cx="2782924" cy="1655032"/>
            <a:chOff x="395536" y="3003336"/>
            <a:chExt cx="2782924" cy="1706751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395536" y="3003336"/>
              <a:ext cx="2736303" cy="1667215"/>
            </a:xfrm>
            <a:prstGeom prst="rect">
              <a:avLst/>
            </a:prstGeom>
            <a:solidFill>
              <a:srgbClr val="D9D9D9"/>
            </a:solidFill>
            <a:ln w="254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35768" y="3106416"/>
              <a:ext cx="556875" cy="556875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992643" y="3072332"/>
              <a:ext cx="2185817" cy="1637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200" dirty="0">
                  <a:solidFill>
                    <a:srgbClr val="00327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Предусмотрено </a:t>
              </a:r>
              <a:r>
                <a:rPr lang="ru-RU" sz="1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комиссионное </a:t>
              </a:r>
              <a:r>
                <a:rPr lang="ru-RU" sz="1200" dirty="0">
                  <a:solidFill>
                    <a:srgbClr val="00327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проведение </a:t>
              </a:r>
              <a:r>
                <a:rPr lang="ru-RU" sz="1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приемочных, квалификационных, предварительных комплексных и (или) автономных, периодических и типовых </a:t>
              </a:r>
              <a:r>
                <a:rPr lang="ru-RU" sz="1200" dirty="0">
                  <a:solidFill>
                    <a:srgbClr val="00327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испытаний</a:t>
              </a:r>
              <a:r>
                <a:rPr lang="ru-RU" sz="1200" dirty="0" smtClean="0">
                  <a:solidFill>
                    <a:srgbClr val="00327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1200" dirty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Скругленный прямоугольник 22"/>
          <p:cNvSpPr/>
          <p:nvPr/>
        </p:nvSpPr>
        <p:spPr>
          <a:xfrm>
            <a:off x="6361467" y="4894395"/>
            <a:ext cx="2304256" cy="864096"/>
          </a:xfrm>
          <a:prstGeom prst="roundRect">
            <a:avLst/>
          </a:prstGeom>
          <a:solidFill>
            <a:schemeClr val="bg1"/>
          </a:solidFill>
          <a:ln>
            <a:solidFill>
              <a:srgbClr val="4949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проведения</a:t>
            </a:r>
            <a:endParaRPr lang="ru-RU" dirty="0">
              <a:solidFill>
                <a:srgbClr val="4949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Дуга 23"/>
          <p:cNvSpPr/>
          <p:nvPr/>
        </p:nvSpPr>
        <p:spPr>
          <a:xfrm rot="5400000" flipH="1" flipV="1">
            <a:off x="407957" y="2030397"/>
            <a:ext cx="3754356" cy="2339033"/>
          </a:xfrm>
          <a:prstGeom prst="arc">
            <a:avLst>
              <a:gd name="adj1" fmla="val 11133294"/>
              <a:gd name="adj2" fmla="val 21480304"/>
            </a:avLst>
          </a:prstGeom>
          <a:ln w="31750" cap="rnd">
            <a:solidFill>
              <a:srgbClr val="025EA1"/>
            </a:solidFill>
            <a:prstDash val="sysDot"/>
            <a:headEnd type="none" w="lg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Дуга 24"/>
          <p:cNvSpPr/>
          <p:nvPr/>
        </p:nvSpPr>
        <p:spPr>
          <a:xfrm rot="5400000" flipH="1" flipV="1">
            <a:off x="814589" y="2437029"/>
            <a:ext cx="3013097" cy="2267028"/>
          </a:xfrm>
          <a:prstGeom prst="arc">
            <a:avLst>
              <a:gd name="adj1" fmla="val 11133294"/>
              <a:gd name="adj2" fmla="val 21480304"/>
            </a:avLst>
          </a:prstGeom>
          <a:ln w="31750" cap="rnd">
            <a:solidFill>
              <a:srgbClr val="025EA1"/>
            </a:solidFill>
            <a:prstDash val="sysDot"/>
            <a:headEnd type="none" w="lg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Дуга 25"/>
          <p:cNvSpPr/>
          <p:nvPr/>
        </p:nvSpPr>
        <p:spPr>
          <a:xfrm rot="5400000" flipH="1" flipV="1">
            <a:off x="1184170" y="3057238"/>
            <a:ext cx="2167324" cy="1872384"/>
          </a:xfrm>
          <a:prstGeom prst="arc">
            <a:avLst>
              <a:gd name="adj1" fmla="val 11133294"/>
              <a:gd name="adj2" fmla="val 21480304"/>
            </a:avLst>
          </a:prstGeom>
          <a:ln w="31750" cap="rnd">
            <a:solidFill>
              <a:srgbClr val="025EA1"/>
            </a:solidFill>
            <a:prstDash val="sysDot"/>
            <a:headEnd type="none" w="lg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Дуга 26"/>
          <p:cNvSpPr/>
          <p:nvPr/>
        </p:nvSpPr>
        <p:spPr>
          <a:xfrm rot="5400000" flipH="1" flipV="1">
            <a:off x="1624239" y="3732036"/>
            <a:ext cx="1268481" cy="1421631"/>
          </a:xfrm>
          <a:prstGeom prst="arc">
            <a:avLst>
              <a:gd name="adj1" fmla="val 11133294"/>
              <a:gd name="adj2" fmla="val 21480304"/>
            </a:avLst>
          </a:prstGeom>
          <a:ln w="31750" cap="rnd">
            <a:solidFill>
              <a:srgbClr val="025EA1"/>
            </a:solidFill>
            <a:prstDash val="sysDot"/>
            <a:headEnd type="none" w="lg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Дуга 27"/>
          <p:cNvSpPr/>
          <p:nvPr/>
        </p:nvSpPr>
        <p:spPr>
          <a:xfrm flipH="1">
            <a:off x="4932240" y="1976592"/>
            <a:ext cx="1800000" cy="1800000"/>
          </a:xfrm>
          <a:prstGeom prst="arc">
            <a:avLst>
              <a:gd name="adj1" fmla="val 10636000"/>
              <a:gd name="adj2" fmla="val 16349435"/>
            </a:avLst>
          </a:prstGeom>
          <a:ln w="31750" cap="rnd">
            <a:solidFill>
              <a:srgbClr val="025EA1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9" name="Группа 28"/>
          <p:cNvGrpSpPr/>
          <p:nvPr/>
        </p:nvGrpSpPr>
        <p:grpSpPr>
          <a:xfrm>
            <a:off x="2484024" y="1811995"/>
            <a:ext cx="3017342" cy="553470"/>
            <a:chOff x="1979768" y="2581344"/>
            <a:chExt cx="3017342" cy="553470"/>
          </a:xfrm>
        </p:grpSpPr>
        <p:sp>
          <p:nvSpPr>
            <p:cNvPr id="30" name="TextBox 29"/>
            <p:cNvSpPr txBox="1"/>
            <p:nvPr/>
          </p:nvSpPr>
          <p:spPr>
            <a:xfrm>
              <a:off x="2627784" y="2648527"/>
              <a:ext cx="2369326" cy="48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600" dirty="0" smtClean="0">
                  <a:solidFill>
                    <a:srgbClr val="00327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Специализированные организации</a:t>
              </a:r>
              <a:endParaRPr lang="ru-RU" sz="1600" dirty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979768" y="2581344"/>
              <a:ext cx="504000" cy="504000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2464687" y="1052736"/>
            <a:ext cx="2738249" cy="540000"/>
            <a:chOff x="1960431" y="1822085"/>
            <a:chExt cx="2738249" cy="540000"/>
          </a:xfrm>
        </p:grpSpPr>
        <p:sp>
          <p:nvSpPr>
            <p:cNvPr id="33" name="TextBox 32"/>
            <p:cNvSpPr txBox="1"/>
            <p:nvPr/>
          </p:nvSpPr>
          <p:spPr>
            <a:xfrm>
              <a:off x="2627784" y="1822087"/>
              <a:ext cx="2070896" cy="48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600" dirty="0" smtClean="0">
                  <a:solidFill>
                    <a:srgbClr val="00327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Эксплуатирующая организация</a:t>
              </a:r>
              <a:endParaRPr lang="ru-RU" sz="1600" dirty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4" cstate="print">
              <a:biLevel thresh="5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960431" y="1822085"/>
              <a:ext cx="566612" cy="540000"/>
            </a:xfrm>
            <a:prstGeom prst="rect">
              <a:avLst/>
            </a:prstGeom>
          </p:spPr>
        </p:pic>
      </p:grpSp>
      <p:cxnSp>
        <p:nvCxnSpPr>
          <p:cNvPr id="35" name="Прямая соединительная линия 34"/>
          <p:cNvCxnSpPr/>
          <p:nvPr/>
        </p:nvCxnSpPr>
        <p:spPr>
          <a:xfrm>
            <a:off x="5796336" y="1220228"/>
            <a:ext cx="0" cy="719980"/>
          </a:xfrm>
          <a:prstGeom prst="line">
            <a:avLst/>
          </a:prstGeom>
          <a:ln w="31750" cap="rnd">
            <a:solidFill>
              <a:srgbClr val="025EA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5796336" y="2065230"/>
            <a:ext cx="0" cy="1754324"/>
          </a:xfrm>
          <a:prstGeom prst="line">
            <a:avLst/>
          </a:prstGeom>
          <a:ln w="31750" cap="rnd">
            <a:solidFill>
              <a:srgbClr val="025EA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5043027" y="1220228"/>
            <a:ext cx="753309" cy="0"/>
          </a:xfrm>
          <a:prstGeom prst="line">
            <a:avLst/>
          </a:prstGeom>
          <a:ln w="31750" cap="rnd">
            <a:solidFill>
              <a:srgbClr val="025EA1"/>
            </a:solidFill>
            <a:prstDash val="sysDot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5043027" y="2113285"/>
            <a:ext cx="753309" cy="0"/>
          </a:xfrm>
          <a:prstGeom prst="line">
            <a:avLst/>
          </a:prstGeom>
          <a:ln w="31750" cap="rnd">
            <a:solidFill>
              <a:srgbClr val="025EA1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5075929" y="2924944"/>
            <a:ext cx="720207" cy="0"/>
          </a:xfrm>
          <a:prstGeom prst="line">
            <a:avLst/>
          </a:prstGeom>
          <a:ln w="31750" cap="rnd">
            <a:solidFill>
              <a:srgbClr val="025EA1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5066407" y="3808611"/>
            <a:ext cx="729729" cy="0"/>
          </a:xfrm>
          <a:prstGeom prst="line">
            <a:avLst/>
          </a:prstGeom>
          <a:ln w="31750" cap="rnd">
            <a:solidFill>
              <a:srgbClr val="025EA1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Группа 40"/>
          <p:cNvGrpSpPr/>
          <p:nvPr/>
        </p:nvGrpSpPr>
        <p:grpSpPr>
          <a:xfrm>
            <a:off x="2430024" y="2674533"/>
            <a:ext cx="2594738" cy="648000"/>
            <a:chOff x="1925768" y="5108476"/>
            <a:chExt cx="2594738" cy="648000"/>
          </a:xfrm>
        </p:grpSpPr>
        <p:sp>
          <p:nvSpPr>
            <p:cNvPr id="42" name="TextBox 41"/>
            <p:cNvSpPr txBox="1"/>
            <p:nvPr/>
          </p:nvSpPr>
          <p:spPr>
            <a:xfrm>
              <a:off x="2609519" y="5225938"/>
              <a:ext cx="1910987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600" dirty="0" smtClean="0">
                  <a:solidFill>
                    <a:srgbClr val="00327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Разработчики</a:t>
              </a:r>
            </a:p>
          </p:txBody>
        </p:sp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925768" y="5108476"/>
              <a:ext cx="648000" cy="648000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2484024" y="3444750"/>
            <a:ext cx="2540739" cy="720000"/>
            <a:chOff x="2484024" y="3444750"/>
            <a:chExt cx="2540739" cy="720000"/>
          </a:xfrm>
        </p:grpSpPr>
        <p:sp>
          <p:nvSpPr>
            <p:cNvPr id="45" name="TextBox 44"/>
            <p:cNvSpPr txBox="1"/>
            <p:nvPr/>
          </p:nvSpPr>
          <p:spPr>
            <a:xfrm>
              <a:off x="3113776" y="3674899"/>
              <a:ext cx="1910987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600" dirty="0" smtClean="0">
                  <a:solidFill>
                    <a:srgbClr val="00327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Изготовители</a:t>
              </a:r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ackgroundRemoval t="571" b="90000" l="10000" r="90000">
                          <a14:foregroundMark x1="66857" y1="13143" x2="66857" y2="13143"/>
                          <a14:foregroundMark x1="70143" y1="5714" x2="67714" y2="16857"/>
                          <a14:foregroundMark x1="77143" y1="5857" x2="75571" y2="13429"/>
                          <a14:foregroundMark x1="25857" y1="34286" x2="30429" y2="41000"/>
                          <a14:foregroundMark x1="20857" y1="38143" x2="38571" y2="72286"/>
                          <a14:foregroundMark x1="59143" y1="46714" x2="46286" y2="76857"/>
                          <a14:foregroundMark x1="41286" y1="41286" x2="47714" y2="50857"/>
                          <a14:foregroundMark x1="52571" y1="22857" x2="50571" y2="44714"/>
                          <a14:foregroundMark x1="39857" y1="43000" x2="39429" y2="54286"/>
                          <a14:foregroundMark x1="46857" y1="52286" x2="50000" y2="70286"/>
                          <a14:foregroundMark x1="35429" y1="68714" x2="34429" y2="78429"/>
                          <a14:foregroundMark x1="62286" y1="44714" x2="59429" y2="70857"/>
                          <a14:foregroundMark x1="59714" y1="39857" x2="58286" y2="452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484024" y="3444750"/>
              <a:ext cx="720000" cy="720000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2141993" y="4622533"/>
            <a:ext cx="2901034" cy="920841"/>
            <a:chOff x="2123728" y="4622533"/>
            <a:chExt cx="2901034" cy="920841"/>
          </a:xfrm>
        </p:grpSpPr>
        <p:sp>
          <p:nvSpPr>
            <p:cNvPr id="48" name="Прямоугольник 47"/>
            <p:cNvSpPr/>
            <p:nvPr/>
          </p:nvSpPr>
          <p:spPr bwMode="auto">
            <a:xfrm>
              <a:off x="2123728" y="4622533"/>
              <a:ext cx="2901034" cy="920841"/>
            </a:xfrm>
            <a:prstGeom prst="rect">
              <a:avLst/>
            </a:prstGeom>
            <a:solidFill>
              <a:srgbClr val="F8BD8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/>
              </a:endParaRPr>
            </a:p>
          </p:txBody>
        </p:sp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303816" y="4683699"/>
              <a:ext cx="612000" cy="612000"/>
            </a:xfrm>
            <a:prstGeom prst="rect">
              <a:avLst/>
            </a:prstGeom>
            <a:solidFill>
              <a:srgbClr val="F8BD8C"/>
            </a:solidFill>
          </p:spPr>
        </p:pic>
        <p:sp>
          <p:nvSpPr>
            <p:cNvPr id="50" name="TextBox 49"/>
            <p:cNvSpPr txBox="1"/>
            <p:nvPr/>
          </p:nvSpPr>
          <p:spPr>
            <a:xfrm>
              <a:off x="2966195" y="4705186"/>
              <a:ext cx="2032201" cy="683264"/>
            </a:xfrm>
            <a:prstGeom prst="rect">
              <a:avLst/>
            </a:prstGeom>
            <a:solidFill>
              <a:srgbClr val="F8BD8C"/>
            </a:solidFill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lnSpc>
                  <a:spcPct val="80000"/>
                </a:lnSpc>
                <a:defRPr sz="1600">
                  <a:solidFill>
                    <a:srgbClr val="00327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ru-RU" sz="1200" b="1" dirty="0"/>
                <a:t>Испытательные </a:t>
              </a:r>
              <a:r>
                <a:rPr lang="ru-RU" sz="1200" b="1" dirty="0" smtClean="0"/>
                <a:t>лаборатории</a:t>
              </a:r>
            </a:p>
            <a:p>
              <a:r>
                <a:rPr lang="ru-RU" sz="1200" dirty="0"/>
                <a:t>а</a:t>
              </a:r>
              <a:r>
                <a:rPr lang="ru-RU" sz="1200" dirty="0" smtClean="0"/>
                <a:t>ккредитованные ГК* «Росатом»</a:t>
              </a:r>
              <a:endParaRPr lang="ru-RU" sz="1200" dirty="0"/>
            </a:p>
          </p:txBody>
        </p:sp>
      </p:grpSp>
      <p:sp>
        <p:nvSpPr>
          <p:cNvPr id="51" name="Прямоугольник 50"/>
          <p:cNvSpPr/>
          <p:nvPr/>
        </p:nvSpPr>
        <p:spPr>
          <a:xfrm>
            <a:off x="2987824" y="5581689"/>
            <a:ext cx="22319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200" b="1" dirty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Заводские стенды </a:t>
            </a:r>
            <a:r>
              <a:rPr lang="ru-RU" altLang="ru-RU" sz="1200" dirty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аккредитация </a:t>
            </a:r>
          </a:p>
          <a:p>
            <a:r>
              <a:rPr lang="ru-RU" altLang="ru-RU" sz="1200" dirty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ГК «Росатом» не требуется </a:t>
            </a:r>
          </a:p>
          <a:p>
            <a:r>
              <a:rPr lang="ru-RU" altLang="ru-RU" sz="1200" dirty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(метрологическое обеспечение)</a:t>
            </a:r>
          </a:p>
        </p:txBody>
      </p:sp>
      <p:sp>
        <p:nvSpPr>
          <p:cNvPr id="52" name="Выноска 1 (с границей) 51">
            <a:hlinkClick r:id="rId9"/>
          </p:cNvPr>
          <p:cNvSpPr/>
          <p:nvPr/>
        </p:nvSpPr>
        <p:spPr>
          <a:xfrm>
            <a:off x="314630" y="5633070"/>
            <a:ext cx="2286191" cy="905635"/>
          </a:xfrm>
          <a:prstGeom prst="accentCallout1">
            <a:avLst>
              <a:gd name="adj1" fmla="val 72179"/>
              <a:gd name="adj2" fmla="val 101434"/>
              <a:gd name="adj3" fmla="val 571"/>
              <a:gd name="adj4" fmla="val 101980"/>
            </a:avLst>
          </a:prstGeom>
          <a:solidFill>
            <a:srgbClr val="D9D9D9">
              <a:alpha val="50000"/>
            </a:srgbClr>
          </a:solidFill>
          <a:ln w="190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sz="1400" dirty="0" smtClean="0">
                <a:solidFill>
                  <a:srgbClr val="003274"/>
                </a:solidFill>
              </a:rPr>
              <a:t>* Реестр аккредитованных ИЛ и области их аккредитации 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www.rosatom.ru</a:t>
            </a:r>
            <a:endParaRPr lang="ru-RU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53" name="Группа 52"/>
          <p:cNvGrpSpPr/>
          <p:nvPr/>
        </p:nvGrpSpPr>
        <p:grpSpPr>
          <a:xfrm>
            <a:off x="6278844" y="4600480"/>
            <a:ext cx="2782924" cy="1527946"/>
            <a:chOff x="395536" y="3003336"/>
            <a:chExt cx="2782924" cy="1575693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395536" y="3003336"/>
              <a:ext cx="2736303" cy="1575693"/>
            </a:xfrm>
            <a:prstGeom prst="rect">
              <a:avLst/>
            </a:prstGeom>
            <a:solidFill>
              <a:srgbClr val="D9D9D9"/>
            </a:solidFill>
            <a:ln w="254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35768" y="3106416"/>
              <a:ext cx="556875" cy="556875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992643" y="3090022"/>
              <a:ext cx="2185817" cy="1466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200" dirty="0" smtClean="0">
                  <a:solidFill>
                    <a:srgbClr val="00327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ru-RU" sz="1200" dirty="0">
                  <a:solidFill>
                    <a:srgbClr val="00327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Обязательные </a:t>
              </a:r>
              <a:r>
                <a:rPr lang="ru-RU" sz="1200" dirty="0" smtClean="0">
                  <a:solidFill>
                    <a:srgbClr val="00327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участники </a:t>
              </a:r>
              <a:r>
                <a:rPr lang="ru-RU" sz="1200" dirty="0">
                  <a:solidFill>
                    <a:srgbClr val="00327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комиссии определены постановлением правительства от 15.06.2016 № </a:t>
              </a:r>
              <a:r>
                <a:rPr lang="ru-RU" sz="1200" dirty="0" smtClean="0">
                  <a:solidFill>
                    <a:srgbClr val="00327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544 и </a:t>
              </a:r>
              <a:r>
                <a:rPr lang="ru-RU" sz="1200" dirty="0" err="1" smtClean="0">
                  <a:solidFill>
                    <a:srgbClr val="00327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НП-071-18</a:t>
              </a:r>
              <a:r>
                <a:rPr lang="ru-RU" sz="1200" dirty="0" smtClean="0">
                  <a:solidFill>
                    <a:srgbClr val="00327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(в т.ч. обязательное участие </a:t>
              </a:r>
              <a:r>
                <a:rPr lang="ru-RU" sz="1200" dirty="0" err="1" smtClean="0">
                  <a:solidFill>
                    <a:srgbClr val="00327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ЭО</a:t>
              </a:r>
              <a:r>
                <a:rPr lang="ru-RU" sz="1200" dirty="0" smtClean="0">
                  <a:solidFill>
                    <a:srgbClr val="00327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в качестве председателя комиссии).</a:t>
              </a:r>
              <a:endParaRPr lang="ru-RU" sz="1200" dirty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0" name="Скругленный прямоугольник 59"/>
          <p:cNvSpPr/>
          <p:nvPr/>
        </p:nvSpPr>
        <p:spPr>
          <a:xfrm>
            <a:off x="6300616" y="2934990"/>
            <a:ext cx="2304256" cy="864096"/>
          </a:xfrm>
          <a:prstGeom prst="roundRect">
            <a:avLst/>
          </a:prstGeom>
          <a:solidFill>
            <a:srgbClr val="F8BD8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</a:t>
            </a:r>
          </a:p>
        </p:txBody>
      </p:sp>
    </p:spTree>
    <p:extLst>
      <p:ext uri="{BB962C8B-B14F-4D97-AF65-F5344CB8AC3E}">
        <p14:creationId xmlns:p14="http://schemas.microsoft.com/office/powerpoint/2010/main" xmlns="" val="350475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4"/>
          <p:cNvSpPr>
            <a:spLocks noGrp="1"/>
          </p:cNvSpPr>
          <p:nvPr>
            <p:ph type="title"/>
          </p:nvPr>
        </p:nvSpPr>
        <p:spPr/>
        <p:txBody>
          <a:bodyPr vert="horz" lIns="0" tIns="45720" rIns="91440" bIns="45720" rtlCol="0" anchor="ctr">
            <a:normAutofit/>
          </a:bodyPr>
          <a:lstStyle/>
          <a:p>
            <a:r>
              <a:rPr lang="ru-RU" dirty="0" smtClean="0"/>
              <a:t>Оценка соответствия в форме приемки. Участие ЭО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3322424" y="1058552"/>
            <a:ext cx="3096600" cy="576000"/>
          </a:xfrm>
          <a:prstGeom prst="rect">
            <a:avLst/>
          </a:prstGeom>
          <a:solidFill>
            <a:srgbClr val="4596D1"/>
          </a:solidFill>
          <a:ln w="317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и согласование РКД/</a:t>
            </a:r>
            <a:br>
              <a:rPr lang="ru-RU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извещений об изменении РКД*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326744" y="1700808"/>
            <a:ext cx="3092472" cy="651945"/>
          </a:xfrm>
          <a:prstGeom prst="rect">
            <a:avLst/>
          </a:prstGeom>
          <a:solidFill>
            <a:srgbClr val="4596D1"/>
          </a:solidFill>
          <a:ln w="317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и согласование извещений об изменении ПТД, ПКД на РК, ТВС и комплектующие к ним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3323864" y="2492896"/>
            <a:ext cx="3095223" cy="756000"/>
          </a:xfrm>
          <a:prstGeom prst="rect">
            <a:avLst/>
          </a:prstGeom>
          <a:solidFill>
            <a:srgbClr val="4596D1"/>
          </a:solidFill>
          <a:ln w="317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Согласование ПК, разработанного изготовителем/монтажной организацией</a:t>
            </a:r>
          </a:p>
        </p:txBody>
      </p:sp>
      <p:sp>
        <p:nvSpPr>
          <p:cNvPr id="58" name="Прямоугольник 57">
            <a:hlinkClick r:id="rId2"/>
          </p:cNvPr>
          <p:cNvSpPr/>
          <p:nvPr/>
        </p:nvSpPr>
        <p:spPr>
          <a:xfrm>
            <a:off x="3322424" y="3356992"/>
            <a:ext cx="3096598" cy="756000"/>
          </a:xfrm>
          <a:prstGeom prst="rect">
            <a:avLst/>
          </a:prstGeom>
          <a:solidFill>
            <a:srgbClr val="4596D1"/>
          </a:solidFill>
          <a:ln w="317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(проверка) состояния производства изготовителя</a:t>
            </a:r>
            <a:r>
              <a:rPr lang="ru-RU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монтажной </a:t>
            </a:r>
            <a:r>
              <a:rPr lang="ru-RU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</a:t>
            </a:r>
          </a:p>
        </p:txBody>
      </p:sp>
      <p:cxnSp>
        <p:nvCxnSpPr>
          <p:cNvPr id="59" name="Прямая со стрелкой 58"/>
          <p:cNvCxnSpPr>
            <a:stCxn id="47" idx="2"/>
            <a:endCxn id="53" idx="0"/>
          </p:cNvCxnSpPr>
          <p:nvPr/>
        </p:nvCxnSpPr>
        <p:spPr>
          <a:xfrm>
            <a:off x="4870724" y="1634552"/>
            <a:ext cx="2256" cy="66256"/>
          </a:xfrm>
          <a:prstGeom prst="straightConnector1">
            <a:avLst/>
          </a:prstGeom>
          <a:ln w="31750">
            <a:solidFill>
              <a:srgbClr val="025EA1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1" name="Прямая со стрелкой 60"/>
          <p:cNvCxnSpPr>
            <a:stCxn id="53" idx="2"/>
            <a:endCxn id="54" idx="0"/>
          </p:cNvCxnSpPr>
          <p:nvPr/>
        </p:nvCxnSpPr>
        <p:spPr>
          <a:xfrm flipH="1">
            <a:off x="4871476" y="2352753"/>
            <a:ext cx="1504" cy="140143"/>
          </a:xfrm>
          <a:prstGeom prst="straightConnector1">
            <a:avLst/>
          </a:prstGeom>
          <a:ln w="31750">
            <a:solidFill>
              <a:srgbClr val="025EA1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2" name="Соединительная линия уступом 61"/>
          <p:cNvCxnSpPr>
            <a:stCxn id="88" idx="1"/>
            <a:endCxn id="53" idx="3"/>
          </p:cNvCxnSpPr>
          <p:nvPr/>
        </p:nvCxnSpPr>
        <p:spPr>
          <a:xfrm rot="10800000" flipV="1">
            <a:off x="6419216" y="1824339"/>
            <a:ext cx="647688" cy="202441"/>
          </a:xfrm>
          <a:prstGeom prst="bentConnector3">
            <a:avLst/>
          </a:prstGeom>
          <a:ln w="31750">
            <a:solidFill>
              <a:srgbClr val="494949"/>
            </a:solidFill>
            <a:prstDash val="sysDot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3" name="Соединительная линия уступом 62"/>
          <p:cNvCxnSpPr>
            <a:stCxn id="88" idx="1"/>
            <a:endCxn id="54" idx="3"/>
          </p:cNvCxnSpPr>
          <p:nvPr/>
        </p:nvCxnSpPr>
        <p:spPr>
          <a:xfrm rot="10800000" flipV="1">
            <a:off x="6419088" y="1824340"/>
            <a:ext cx="647817" cy="1046556"/>
          </a:xfrm>
          <a:prstGeom prst="bentConnector3">
            <a:avLst/>
          </a:prstGeom>
          <a:ln w="31750" cap="rnd">
            <a:solidFill>
              <a:srgbClr val="494949"/>
            </a:solidFill>
            <a:prstDash val="sysDot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4" name="Соединительная линия уступом 63"/>
          <p:cNvCxnSpPr>
            <a:stCxn id="69" idx="3"/>
            <a:endCxn id="47" idx="1"/>
          </p:cNvCxnSpPr>
          <p:nvPr/>
        </p:nvCxnSpPr>
        <p:spPr>
          <a:xfrm flipV="1">
            <a:off x="2746375" y="1346552"/>
            <a:ext cx="576049" cy="653887"/>
          </a:xfrm>
          <a:prstGeom prst="bentConnector3">
            <a:avLst>
              <a:gd name="adj1" fmla="val 50000"/>
            </a:avLst>
          </a:prstGeom>
          <a:ln w="31750" cap="rnd">
            <a:solidFill>
              <a:srgbClr val="025EA1"/>
            </a:solidFill>
            <a:prstDash val="sysDot"/>
            <a:miter lim="800000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5" name="Соединительная линия уступом 64"/>
          <p:cNvCxnSpPr>
            <a:stCxn id="69" idx="3"/>
            <a:endCxn id="53" idx="1"/>
          </p:cNvCxnSpPr>
          <p:nvPr/>
        </p:nvCxnSpPr>
        <p:spPr>
          <a:xfrm>
            <a:off x="2746375" y="2000439"/>
            <a:ext cx="580369" cy="26342"/>
          </a:xfrm>
          <a:prstGeom prst="bentConnector3">
            <a:avLst>
              <a:gd name="adj1" fmla="val 50000"/>
            </a:avLst>
          </a:prstGeom>
          <a:ln w="31750" cap="rnd">
            <a:solidFill>
              <a:srgbClr val="025EA1"/>
            </a:solidFill>
            <a:prstDash val="sysDot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6" name="Соединительная линия уступом 65"/>
          <p:cNvCxnSpPr>
            <a:stCxn id="69" idx="3"/>
            <a:endCxn id="54" idx="1"/>
          </p:cNvCxnSpPr>
          <p:nvPr/>
        </p:nvCxnSpPr>
        <p:spPr>
          <a:xfrm>
            <a:off x="2746375" y="2000439"/>
            <a:ext cx="577489" cy="870457"/>
          </a:xfrm>
          <a:prstGeom prst="bentConnector3">
            <a:avLst>
              <a:gd name="adj1" fmla="val 50000"/>
            </a:avLst>
          </a:prstGeom>
          <a:ln w="31750" cap="rnd">
            <a:solidFill>
              <a:srgbClr val="025EA1"/>
            </a:solidFill>
            <a:prstDash val="sysDot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7" name="Соединительная линия уступом 66"/>
          <p:cNvCxnSpPr>
            <a:stCxn id="88" idx="1"/>
            <a:endCxn id="47" idx="3"/>
          </p:cNvCxnSpPr>
          <p:nvPr/>
        </p:nvCxnSpPr>
        <p:spPr>
          <a:xfrm rot="10800000">
            <a:off x="6419024" y="1346552"/>
            <a:ext cx="647880" cy="477788"/>
          </a:xfrm>
          <a:prstGeom prst="bentConnector3">
            <a:avLst>
              <a:gd name="adj1" fmla="val 50000"/>
            </a:avLst>
          </a:prstGeom>
          <a:ln w="31750">
            <a:solidFill>
              <a:srgbClr val="494949"/>
            </a:solidFill>
            <a:prstDash val="sysDot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68" name="Группа 67"/>
          <p:cNvGrpSpPr/>
          <p:nvPr/>
        </p:nvGrpSpPr>
        <p:grpSpPr>
          <a:xfrm>
            <a:off x="716852" y="1208008"/>
            <a:ext cx="2029523" cy="1584176"/>
            <a:chOff x="6817119" y="1647176"/>
            <a:chExt cx="2029523" cy="1584176"/>
          </a:xfrm>
        </p:grpSpPr>
        <p:sp>
          <p:nvSpPr>
            <p:cNvPr id="69" name="Скругленный прямоугольник 68"/>
            <p:cNvSpPr/>
            <p:nvPr/>
          </p:nvSpPr>
          <p:spPr>
            <a:xfrm>
              <a:off x="6817119" y="1647861"/>
              <a:ext cx="2029523" cy="158349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25E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36000" rtlCol="0" anchor="b" anchorCtr="0"/>
            <a:lstStyle/>
            <a:p>
              <a:pPr>
                <a:lnSpc>
                  <a:spcPct val="80000"/>
                </a:lnSpc>
              </a:pPr>
              <a:r>
                <a:rPr lang="ru-RU" sz="1200" b="1" dirty="0">
                  <a:solidFill>
                    <a:srgbClr val="49494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ГОСТ Р </a:t>
              </a:r>
              <a:r>
                <a:rPr lang="ru-RU" sz="1200" b="1" dirty="0" smtClean="0">
                  <a:solidFill>
                    <a:srgbClr val="49494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50.06.01-2017 </a:t>
              </a:r>
              <a:endParaRPr lang="ru-RU" sz="1200" b="1" dirty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80000"/>
                </a:lnSpc>
              </a:pPr>
              <a:r>
                <a:rPr lang="ru-RU" sz="1200" dirty="0">
                  <a:solidFill>
                    <a:srgbClr val="49494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«… Оценка </a:t>
              </a:r>
              <a:r>
                <a:rPr lang="ru-RU" sz="1200" dirty="0" smtClean="0">
                  <a:solidFill>
                    <a:srgbClr val="49494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соответствия продукции </a:t>
              </a:r>
              <a:r>
                <a:rPr lang="ru-RU" sz="1200" dirty="0">
                  <a:solidFill>
                    <a:srgbClr val="49494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форме </a:t>
              </a:r>
              <a:r>
                <a:rPr lang="ru-RU" sz="1200" dirty="0" smtClean="0">
                  <a:solidFill>
                    <a:srgbClr val="49494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приёмки. </a:t>
              </a:r>
              <a:r>
                <a:rPr lang="ru-RU" sz="1200" dirty="0">
                  <a:solidFill>
                    <a:srgbClr val="49494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Порядок проведения»</a:t>
              </a:r>
            </a:p>
          </p:txBody>
        </p:sp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3" cstate="print">
              <a:biLevel thresh="75000"/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033199" y="1647176"/>
              <a:ext cx="504000" cy="504000"/>
            </a:xfrm>
            <a:prstGeom prst="rect">
              <a:avLst/>
            </a:prstGeom>
          </p:spPr>
        </p:pic>
      </p:grpSp>
      <p:cxnSp>
        <p:nvCxnSpPr>
          <p:cNvPr id="71" name="Прямая со стрелкой 70"/>
          <p:cNvCxnSpPr>
            <a:stCxn id="54" idx="2"/>
            <a:endCxn id="58" idx="0"/>
          </p:cNvCxnSpPr>
          <p:nvPr/>
        </p:nvCxnSpPr>
        <p:spPr>
          <a:xfrm flipH="1">
            <a:off x="4870723" y="3248896"/>
            <a:ext cx="753" cy="108096"/>
          </a:xfrm>
          <a:prstGeom prst="straightConnector1">
            <a:avLst/>
          </a:prstGeom>
          <a:ln w="31750">
            <a:solidFill>
              <a:srgbClr val="025EA1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2" name="Прямоугольник 71">
            <a:hlinkClick r:id="rId2"/>
          </p:cNvPr>
          <p:cNvSpPr/>
          <p:nvPr/>
        </p:nvSpPr>
        <p:spPr>
          <a:xfrm>
            <a:off x="3322234" y="4293096"/>
            <a:ext cx="3096598" cy="936104"/>
          </a:xfrm>
          <a:prstGeom prst="rect">
            <a:avLst/>
          </a:prstGeom>
          <a:solidFill>
            <a:srgbClr val="4596D1"/>
          </a:solidFill>
          <a:ln w="317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Осуществление оценки соответствия выполнения технологических и/или контрольных операций по изготовлению</a:t>
            </a:r>
            <a:r>
              <a:rPr lang="ru-RU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монтажу </a:t>
            </a:r>
            <a:r>
              <a:rPr lang="ru-RU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продукции</a:t>
            </a:r>
          </a:p>
        </p:txBody>
      </p:sp>
      <p:cxnSp>
        <p:nvCxnSpPr>
          <p:cNvPr id="73" name="Прямая со стрелкой 72"/>
          <p:cNvCxnSpPr>
            <a:stCxn id="58" idx="2"/>
            <a:endCxn id="72" idx="0"/>
          </p:cNvCxnSpPr>
          <p:nvPr/>
        </p:nvCxnSpPr>
        <p:spPr>
          <a:xfrm flipH="1">
            <a:off x="4870533" y="4112992"/>
            <a:ext cx="190" cy="180104"/>
          </a:xfrm>
          <a:prstGeom prst="straightConnector1">
            <a:avLst/>
          </a:prstGeom>
          <a:ln w="31750">
            <a:solidFill>
              <a:srgbClr val="025EA1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4" name="Прямоугольник 73">
            <a:hlinkClick r:id="rId2"/>
          </p:cNvPr>
          <p:cNvSpPr/>
          <p:nvPr/>
        </p:nvSpPr>
        <p:spPr>
          <a:xfrm>
            <a:off x="3322234" y="5373216"/>
            <a:ext cx="3096598" cy="504000"/>
          </a:xfrm>
          <a:prstGeom prst="rect">
            <a:avLst/>
          </a:prstGeom>
          <a:solidFill>
            <a:srgbClr val="4596D1"/>
          </a:solidFill>
          <a:ln w="317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и участие в проведении испытаний</a:t>
            </a:r>
          </a:p>
        </p:txBody>
      </p:sp>
      <p:cxnSp>
        <p:nvCxnSpPr>
          <p:cNvPr id="75" name="Прямая со стрелкой 74"/>
          <p:cNvCxnSpPr>
            <a:stCxn id="72" idx="2"/>
            <a:endCxn id="74" idx="0"/>
          </p:cNvCxnSpPr>
          <p:nvPr/>
        </p:nvCxnSpPr>
        <p:spPr>
          <a:xfrm>
            <a:off x="4870533" y="5229200"/>
            <a:ext cx="0" cy="144016"/>
          </a:xfrm>
          <a:prstGeom prst="straightConnector1">
            <a:avLst/>
          </a:prstGeom>
          <a:ln w="31750">
            <a:solidFill>
              <a:srgbClr val="025EA1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6" name="Прямоугольник 75">
            <a:hlinkClick r:id="rId2"/>
          </p:cNvPr>
          <p:cNvSpPr/>
          <p:nvPr/>
        </p:nvSpPr>
        <p:spPr>
          <a:xfrm>
            <a:off x="3322234" y="6057320"/>
            <a:ext cx="3096598" cy="504000"/>
          </a:xfrm>
          <a:prstGeom prst="rect">
            <a:avLst/>
          </a:prstGeom>
          <a:solidFill>
            <a:srgbClr val="4596D1"/>
          </a:solidFill>
          <a:ln w="317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приемочной инспекции</a:t>
            </a:r>
          </a:p>
        </p:txBody>
      </p:sp>
      <p:cxnSp>
        <p:nvCxnSpPr>
          <p:cNvPr id="77" name="Прямая со стрелкой 76"/>
          <p:cNvCxnSpPr>
            <a:stCxn id="74" idx="2"/>
            <a:endCxn id="76" idx="0"/>
          </p:cNvCxnSpPr>
          <p:nvPr/>
        </p:nvCxnSpPr>
        <p:spPr>
          <a:xfrm>
            <a:off x="4870533" y="5877216"/>
            <a:ext cx="0" cy="180104"/>
          </a:xfrm>
          <a:prstGeom prst="straightConnector1">
            <a:avLst/>
          </a:prstGeom>
          <a:ln w="31750">
            <a:solidFill>
              <a:srgbClr val="025EA1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8" name="Соединительная линия уступом 77"/>
          <p:cNvCxnSpPr>
            <a:stCxn id="69" idx="3"/>
            <a:endCxn id="58" idx="1"/>
          </p:cNvCxnSpPr>
          <p:nvPr/>
        </p:nvCxnSpPr>
        <p:spPr>
          <a:xfrm>
            <a:off x="2746375" y="2000439"/>
            <a:ext cx="576049" cy="1734553"/>
          </a:xfrm>
          <a:prstGeom prst="bentConnector3">
            <a:avLst>
              <a:gd name="adj1" fmla="val 50000"/>
            </a:avLst>
          </a:prstGeom>
          <a:ln w="31750" cap="rnd">
            <a:solidFill>
              <a:srgbClr val="025EA1"/>
            </a:solidFill>
            <a:prstDash val="sysDot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9" name="Соединительная линия уступом 78"/>
          <p:cNvCxnSpPr>
            <a:stCxn id="69" idx="3"/>
            <a:endCxn id="72" idx="1"/>
          </p:cNvCxnSpPr>
          <p:nvPr/>
        </p:nvCxnSpPr>
        <p:spPr>
          <a:xfrm>
            <a:off x="2746375" y="2000439"/>
            <a:ext cx="575859" cy="2760709"/>
          </a:xfrm>
          <a:prstGeom prst="bentConnector3">
            <a:avLst>
              <a:gd name="adj1" fmla="val 50000"/>
            </a:avLst>
          </a:prstGeom>
          <a:ln w="31750" cap="rnd">
            <a:solidFill>
              <a:srgbClr val="025EA1"/>
            </a:solidFill>
            <a:prstDash val="sysDot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0" name="Соединительная линия уступом 79"/>
          <p:cNvCxnSpPr>
            <a:stCxn id="69" idx="3"/>
            <a:endCxn id="74" idx="1"/>
          </p:cNvCxnSpPr>
          <p:nvPr/>
        </p:nvCxnSpPr>
        <p:spPr>
          <a:xfrm>
            <a:off x="2746375" y="2000439"/>
            <a:ext cx="575859" cy="3624777"/>
          </a:xfrm>
          <a:prstGeom prst="bentConnector3">
            <a:avLst>
              <a:gd name="adj1" fmla="val 50000"/>
            </a:avLst>
          </a:prstGeom>
          <a:ln w="31750" cap="rnd">
            <a:solidFill>
              <a:srgbClr val="025EA1"/>
            </a:solidFill>
            <a:prstDash val="sysDot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1" name="Соединительная линия уступом 80"/>
          <p:cNvCxnSpPr>
            <a:stCxn id="69" idx="3"/>
            <a:endCxn id="76" idx="1"/>
          </p:cNvCxnSpPr>
          <p:nvPr/>
        </p:nvCxnSpPr>
        <p:spPr>
          <a:xfrm>
            <a:off x="2746375" y="2000439"/>
            <a:ext cx="575859" cy="4308881"/>
          </a:xfrm>
          <a:prstGeom prst="bentConnector3">
            <a:avLst>
              <a:gd name="adj1" fmla="val 50000"/>
            </a:avLst>
          </a:prstGeom>
          <a:ln w="31750" cap="rnd">
            <a:solidFill>
              <a:srgbClr val="025EA1"/>
            </a:solidFill>
            <a:prstDash val="sysDot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82" name="Группа 81"/>
          <p:cNvGrpSpPr/>
          <p:nvPr/>
        </p:nvGrpSpPr>
        <p:grpSpPr>
          <a:xfrm>
            <a:off x="7210920" y="1506777"/>
            <a:ext cx="566612" cy="707045"/>
            <a:chOff x="2078737" y="1510678"/>
            <a:chExt cx="566612" cy="707045"/>
          </a:xfrm>
        </p:grpSpPr>
        <p:pic>
          <p:nvPicPr>
            <p:cNvPr id="83" name="Рисунок 82"/>
            <p:cNvPicPr>
              <a:picLocks noChangeAspect="1"/>
            </p:cNvPicPr>
            <p:nvPr/>
          </p:nvPicPr>
          <p:blipFill>
            <a:blip r:embed="rId5" cstate="print">
              <a:biLevel thresh="5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78737" y="1510678"/>
              <a:ext cx="566612" cy="540000"/>
            </a:xfrm>
            <a:prstGeom prst="rect">
              <a:avLst/>
            </a:prstGeom>
          </p:spPr>
        </p:pic>
        <p:sp>
          <p:nvSpPr>
            <p:cNvPr id="84" name="TextBox 83"/>
            <p:cNvSpPr txBox="1"/>
            <p:nvPr/>
          </p:nvSpPr>
          <p:spPr>
            <a:xfrm>
              <a:off x="2126137" y="1970428"/>
              <a:ext cx="449015" cy="247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200" b="1" dirty="0" smtClean="0">
                  <a:solidFill>
                    <a:srgbClr val="68686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ЭО</a:t>
              </a:r>
              <a:endParaRPr lang="ru-RU" sz="1200" b="1" dirty="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5" name="Группа 84"/>
          <p:cNvGrpSpPr/>
          <p:nvPr/>
        </p:nvGrpSpPr>
        <p:grpSpPr>
          <a:xfrm>
            <a:off x="7958402" y="1516300"/>
            <a:ext cx="459408" cy="703832"/>
            <a:chOff x="3922907" y="760142"/>
            <a:chExt cx="459408" cy="703832"/>
          </a:xfrm>
        </p:grpSpPr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922907" y="760142"/>
              <a:ext cx="432000" cy="432000"/>
            </a:xfrm>
            <a:prstGeom prst="rect">
              <a:avLst/>
            </a:prstGeom>
          </p:spPr>
        </p:pic>
        <p:sp>
          <p:nvSpPr>
            <p:cNvPr id="87" name="TextBox 86"/>
            <p:cNvSpPr txBox="1"/>
            <p:nvPr/>
          </p:nvSpPr>
          <p:spPr>
            <a:xfrm>
              <a:off x="3933300" y="1216679"/>
              <a:ext cx="449015" cy="247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200" b="1" dirty="0">
                  <a:solidFill>
                    <a:srgbClr val="68686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  <a:r>
                <a:rPr lang="ru-RU" sz="1200" b="1" dirty="0" smtClean="0">
                  <a:solidFill>
                    <a:srgbClr val="68686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  <a:endParaRPr lang="ru-RU" sz="1200" b="1" dirty="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8" name="Скругленный прямоугольник 87"/>
          <p:cNvSpPr/>
          <p:nvPr/>
        </p:nvSpPr>
        <p:spPr>
          <a:xfrm>
            <a:off x="7066904" y="1405743"/>
            <a:ext cx="1516004" cy="837193"/>
          </a:xfrm>
          <a:prstGeom prst="roundRect">
            <a:avLst/>
          </a:prstGeom>
          <a:noFill/>
          <a:ln w="31750" cap="rnd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6000" rtlCol="0" anchor="b" anchorCtr="0"/>
          <a:lstStyle/>
          <a:p>
            <a:pPr>
              <a:lnSpc>
                <a:spcPct val="80000"/>
              </a:lnSpc>
            </a:pPr>
            <a:endParaRPr lang="ru-RU" sz="1200" dirty="0">
              <a:solidFill>
                <a:srgbClr val="4949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9" name="Группа 88"/>
          <p:cNvGrpSpPr/>
          <p:nvPr/>
        </p:nvGrpSpPr>
        <p:grpSpPr>
          <a:xfrm>
            <a:off x="6850880" y="2348880"/>
            <a:ext cx="2426940" cy="1984299"/>
            <a:chOff x="202030" y="3640917"/>
            <a:chExt cx="2426940" cy="1984299"/>
          </a:xfrm>
        </p:grpSpPr>
        <p:grpSp>
          <p:nvGrpSpPr>
            <p:cNvPr id="90" name="Группа 99"/>
            <p:cNvGrpSpPr/>
            <p:nvPr/>
          </p:nvGrpSpPr>
          <p:grpSpPr>
            <a:xfrm>
              <a:off x="202030" y="3640917"/>
              <a:ext cx="2426940" cy="1984299"/>
              <a:chOff x="222984" y="1142881"/>
              <a:chExt cx="2426940" cy="1984299"/>
            </a:xfrm>
          </p:grpSpPr>
          <p:sp>
            <p:nvSpPr>
              <p:cNvPr id="94" name="Скругленный прямоугольник 93"/>
              <p:cNvSpPr/>
              <p:nvPr/>
            </p:nvSpPr>
            <p:spPr>
              <a:xfrm>
                <a:off x="317908" y="1142881"/>
                <a:ext cx="2276253" cy="1984299"/>
              </a:xfrm>
              <a:prstGeom prst="roundRect">
                <a:avLst/>
              </a:prstGeom>
              <a:solidFill>
                <a:schemeClr val="bg1"/>
              </a:solidFill>
              <a:ln w="31750" cap="rnd">
                <a:solidFill>
                  <a:srgbClr val="4596D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95" name="Рисунок 94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93071" y="1287866"/>
                <a:ext cx="504000" cy="504000"/>
              </a:xfrm>
              <a:prstGeom prst="rect">
                <a:avLst/>
              </a:prstGeom>
            </p:spPr>
          </p:pic>
          <p:sp>
            <p:nvSpPr>
              <p:cNvPr id="96" name="TextBox 95"/>
              <p:cNvSpPr txBox="1"/>
              <p:nvPr/>
            </p:nvSpPr>
            <p:spPr>
              <a:xfrm>
                <a:off x="324961" y="1827467"/>
                <a:ext cx="718791" cy="245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000" b="1" dirty="0">
                    <a:solidFill>
                      <a:srgbClr val="49494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</a:t>
                </a:r>
                <a:r>
                  <a:rPr lang="ru-RU" sz="1000" b="1" dirty="0" smtClean="0">
                    <a:solidFill>
                      <a:srgbClr val="49494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</a:t>
                </a:r>
                <a:endParaRPr lang="ru-RU" sz="1000" b="1" dirty="0">
                  <a:solidFill>
                    <a:srgbClr val="49494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97" name="Рисунок 96"/>
              <p:cNvPicPr>
                <a:picLocks noChangeAspect="1"/>
              </p:cNvPicPr>
              <p:nvPr/>
            </p:nvPicPr>
            <p:blipFill>
              <a:blip r:embed="rId8" cstate="print">
                <a:biLevel thresh="50000"/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ackgroundRemoval t="411" b="98973" l="4501" r="97456">
                            <a14:foregroundMark x1="27789" y1="36756" x2="27789" y2="36756"/>
                            <a14:foregroundMark x1="73386" y1="36345" x2="73386" y2="36345"/>
                            <a14:foregroundMark x1="51076" y1="77618" x2="51076" y2="77618"/>
                            <a14:foregroundMark x1="31507" y1="61602" x2="31507" y2="61602"/>
                            <a14:foregroundMark x1="47162" y1="46407" x2="55577" y2="55647"/>
                            <a14:foregroundMark x1="48728" y1="24641" x2="52838" y2="31622"/>
                            <a14:foregroundMark x1="71233" y1="58316" x2="70254" y2="6591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15072" y="1351301"/>
                <a:ext cx="528838" cy="504000"/>
              </a:xfrm>
              <a:prstGeom prst="rect">
                <a:avLst/>
              </a:prstGeom>
            </p:spPr>
          </p:pic>
          <p:sp>
            <p:nvSpPr>
              <p:cNvPr id="98" name="TextBox 97"/>
              <p:cNvSpPr txBox="1"/>
              <p:nvPr/>
            </p:nvSpPr>
            <p:spPr>
              <a:xfrm>
                <a:off x="871056" y="1836589"/>
                <a:ext cx="674472" cy="252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000" b="1" dirty="0" smtClean="0">
                    <a:solidFill>
                      <a:srgbClr val="49494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ЭО</a:t>
                </a:r>
                <a:endParaRPr lang="ru-RU" sz="1000" b="1" dirty="0">
                  <a:solidFill>
                    <a:srgbClr val="49494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99" name="Рисунок 98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816134" y="2164074"/>
                <a:ext cx="423074" cy="423074"/>
              </a:xfrm>
              <a:prstGeom prst="rect">
                <a:avLst/>
              </a:prstGeom>
            </p:spPr>
          </p:pic>
          <p:pic>
            <p:nvPicPr>
              <p:cNvPr id="100" name="Рисунок 99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663144" y="1265179"/>
                <a:ext cx="506359" cy="504000"/>
              </a:xfrm>
              <a:prstGeom prst="rect">
                <a:avLst/>
              </a:prstGeom>
            </p:spPr>
          </p:pic>
          <p:sp>
            <p:nvSpPr>
              <p:cNvPr id="101" name="TextBox 100"/>
              <p:cNvSpPr txBox="1"/>
              <p:nvPr/>
            </p:nvSpPr>
            <p:spPr>
              <a:xfrm>
                <a:off x="1375112" y="1832686"/>
                <a:ext cx="127481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000" b="1" dirty="0">
                    <a:solidFill>
                      <a:srgbClr val="49494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Ген. </a:t>
                </a:r>
                <a:r>
                  <a:rPr lang="ru-RU" sz="1000" b="1" dirty="0" smtClean="0">
                    <a:solidFill>
                      <a:srgbClr val="49494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подрядчик</a:t>
                </a:r>
                <a:endParaRPr lang="ru-RU" sz="1000" b="1" dirty="0">
                  <a:solidFill>
                    <a:srgbClr val="49494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02" name="Рисунок 101"/>
              <p:cNvPicPr>
                <a:picLocks noChangeAspect="1"/>
              </p:cNvPicPr>
              <p:nvPr/>
            </p:nvPicPr>
            <p:blipFill>
              <a:blip r:embed="rId11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88868" y="2155156"/>
                <a:ext cx="504000" cy="504000"/>
              </a:xfrm>
              <a:prstGeom prst="rect">
                <a:avLst/>
              </a:prstGeom>
            </p:spPr>
          </p:pic>
          <p:sp>
            <p:nvSpPr>
              <p:cNvPr id="103" name="TextBox 102"/>
              <p:cNvSpPr txBox="1"/>
              <p:nvPr/>
            </p:nvSpPr>
            <p:spPr>
              <a:xfrm>
                <a:off x="222984" y="2628959"/>
                <a:ext cx="105896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000" b="1" dirty="0" smtClean="0">
                    <a:solidFill>
                      <a:srgbClr val="49494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Поставщик</a:t>
                </a:r>
                <a:endParaRPr lang="ru-RU" sz="1000" b="1" dirty="0">
                  <a:solidFill>
                    <a:srgbClr val="49494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1663144" y="2628959"/>
                <a:ext cx="59852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000" b="1" dirty="0" smtClean="0">
                    <a:solidFill>
                      <a:srgbClr val="49494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ГМО**</a:t>
                </a:r>
                <a:endParaRPr lang="ru-RU" sz="1000" b="1" dirty="0">
                  <a:solidFill>
                    <a:srgbClr val="49494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1" name="Группа 70"/>
            <p:cNvGrpSpPr/>
            <p:nvPr/>
          </p:nvGrpSpPr>
          <p:grpSpPr>
            <a:xfrm>
              <a:off x="706086" y="4581208"/>
              <a:ext cx="1375792" cy="966801"/>
              <a:chOff x="7000267" y="4108034"/>
              <a:chExt cx="1375792" cy="966801"/>
            </a:xfrm>
          </p:grpSpPr>
          <p:pic>
            <p:nvPicPr>
              <p:cNvPr id="92" name="Рисунок 91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BEBA8EAE-BF5A-486C-A8C5-ECC9F3942E4B}">
                    <a14:imgProps xmlns:a14="http://schemas.microsoft.com/office/drawing/2010/main" xmlns="">
                      <a14:imgLayer r:embed="rId13">
                        <a14:imgEffect>
                          <a14:backgroundRemoval t="571" b="90000" l="10000" r="90000">
                            <a14:foregroundMark x1="66857" y1="13143" x2="66857" y2="13143"/>
                            <a14:foregroundMark x1="70143" y1="5714" x2="67714" y2="16857"/>
                            <a14:foregroundMark x1="77143" y1="5857" x2="75571" y2="13429"/>
                            <a14:foregroundMark x1="25857" y1="34286" x2="30429" y2="41000"/>
                            <a14:foregroundMark x1="20857" y1="38143" x2="38571" y2="72286"/>
                            <a14:foregroundMark x1="59143" y1="46714" x2="46286" y2="76857"/>
                            <a14:foregroundMark x1="41286" y1="41286" x2="47714" y2="50857"/>
                            <a14:foregroundMark x1="52571" y1="22857" x2="50571" y2="44714"/>
                            <a14:foregroundMark x1="39857" y1="43000" x2="39429" y2="54286"/>
                            <a14:foregroundMark x1="46857" y1="52286" x2="50000" y2="70286"/>
                            <a14:foregroundMark x1="35429" y1="68714" x2="34429" y2="78429"/>
                            <a14:foregroundMark x1="62286" y1="44714" x2="59429" y2="70857"/>
                            <a14:foregroundMark x1="59714" y1="39857" x2="58286" y2="4528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360387" y="4108034"/>
                <a:ext cx="720000" cy="720000"/>
              </a:xfrm>
              <a:prstGeom prst="rect">
                <a:avLst/>
              </a:prstGeom>
            </p:spPr>
          </p:pic>
          <p:sp>
            <p:nvSpPr>
              <p:cNvPr id="93" name="TextBox 92"/>
              <p:cNvSpPr txBox="1"/>
              <p:nvPr/>
            </p:nvSpPr>
            <p:spPr>
              <a:xfrm>
                <a:off x="7000267" y="4828614"/>
                <a:ext cx="137579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1000" b="1">
                    <a:solidFill>
                      <a:srgbClr val="494949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ru-RU" dirty="0"/>
                  <a:t>Изготовитель РФ</a:t>
                </a:r>
              </a:p>
            </p:txBody>
          </p:sp>
        </p:grpSp>
      </p:grpSp>
      <p:sp>
        <p:nvSpPr>
          <p:cNvPr id="105" name="TextBox 104"/>
          <p:cNvSpPr txBox="1"/>
          <p:nvPr/>
        </p:nvSpPr>
        <p:spPr>
          <a:xfrm>
            <a:off x="485906" y="3928774"/>
            <a:ext cx="2298324" cy="26314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000" i="1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*выполняется </a:t>
            </a:r>
            <a:r>
              <a:rPr lang="ru-RU" sz="1000" i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отношении продукции, </a:t>
            </a:r>
            <a:r>
              <a:rPr lang="ru-RU" sz="1000" i="1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РКД </a:t>
            </a:r>
            <a:r>
              <a:rPr lang="ru-RU" sz="1000" i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которую не проходила оценку </a:t>
            </a:r>
            <a:r>
              <a:rPr lang="ru-RU" sz="1000" i="1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соответствия в </a:t>
            </a:r>
            <a:r>
              <a:rPr lang="ru-RU" sz="1000" i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форме экспертизы технической документации </a:t>
            </a:r>
          </a:p>
          <a:p>
            <a:pPr>
              <a:spcAft>
                <a:spcPts val="600"/>
              </a:spcAft>
            </a:pPr>
            <a:r>
              <a:rPr lang="ru-RU" sz="1000" i="1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 для </a:t>
            </a:r>
            <a:r>
              <a:rPr lang="ru-RU" sz="1000" i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оборудования, подпадающего под требования НП-089-15, должен быть проведен анализ состояния (проверка) производства зарубежного изготовителя полуфабрикатов, изготовленных методом обработки давлением и разливки стали с привлечением поставщиком в состав комиссии специалистов </a:t>
            </a:r>
            <a:r>
              <a:rPr lang="ru-RU" sz="1000" i="1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ГМО</a:t>
            </a:r>
            <a:endParaRPr lang="ru-RU" sz="1000" i="1" dirty="0">
              <a:solidFill>
                <a:srgbClr val="4D4D4D"/>
              </a:solidFill>
            </a:endParaRPr>
          </a:p>
        </p:txBody>
      </p:sp>
      <p:grpSp>
        <p:nvGrpSpPr>
          <p:cNvPr id="106" name="Группа 105"/>
          <p:cNvGrpSpPr/>
          <p:nvPr/>
        </p:nvGrpSpPr>
        <p:grpSpPr>
          <a:xfrm>
            <a:off x="6800029" y="4437112"/>
            <a:ext cx="2499123" cy="1686381"/>
            <a:chOff x="153641" y="3640917"/>
            <a:chExt cx="2499123" cy="1686381"/>
          </a:xfrm>
        </p:grpSpPr>
        <p:grpSp>
          <p:nvGrpSpPr>
            <p:cNvPr id="107" name="Группа 129"/>
            <p:cNvGrpSpPr/>
            <p:nvPr/>
          </p:nvGrpSpPr>
          <p:grpSpPr>
            <a:xfrm>
              <a:off x="153641" y="3640917"/>
              <a:ext cx="2499123" cy="1686381"/>
              <a:chOff x="174595" y="1142881"/>
              <a:chExt cx="2499123" cy="1686381"/>
            </a:xfrm>
          </p:grpSpPr>
          <p:sp>
            <p:nvSpPr>
              <p:cNvPr id="111" name="Скругленный прямоугольник 110"/>
              <p:cNvSpPr/>
              <p:nvPr/>
            </p:nvSpPr>
            <p:spPr>
              <a:xfrm>
                <a:off x="317908" y="1142881"/>
                <a:ext cx="2276253" cy="1686381"/>
              </a:xfrm>
              <a:prstGeom prst="roundRect">
                <a:avLst/>
              </a:prstGeom>
              <a:solidFill>
                <a:schemeClr val="bg1"/>
              </a:solidFill>
              <a:ln w="31750" cap="rnd">
                <a:solidFill>
                  <a:srgbClr val="4596D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12" name="Рисунок 111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93071" y="1287866"/>
                <a:ext cx="504000" cy="504000"/>
              </a:xfrm>
              <a:prstGeom prst="rect">
                <a:avLst/>
              </a:prstGeom>
            </p:spPr>
          </p:pic>
          <p:sp>
            <p:nvSpPr>
              <p:cNvPr id="113" name="TextBox 112"/>
              <p:cNvSpPr txBox="1"/>
              <p:nvPr/>
            </p:nvSpPr>
            <p:spPr>
              <a:xfrm>
                <a:off x="324961" y="1827467"/>
                <a:ext cx="718791" cy="245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000" b="1" dirty="0">
                    <a:solidFill>
                      <a:srgbClr val="49494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</a:t>
                </a:r>
                <a:r>
                  <a:rPr lang="ru-RU" sz="1000" b="1" dirty="0" smtClean="0">
                    <a:solidFill>
                      <a:srgbClr val="49494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</a:t>
                </a:r>
                <a:endParaRPr lang="ru-RU" sz="1000" b="1" dirty="0">
                  <a:solidFill>
                    <a:srgbClr val="49494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14" name="Рисунок 113"/>
              <p:cNvPicPr>
                <a:picLocks noChangeAspect="1"/>
              </p:cNvPicPr>
              <p:nvPr/>
            </p:nvPicPr>
            <p:blipFill>
              <a:blip r:embed="rId8" cstate="print">
                <a:biLevel thresh="50000"/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ackgroundRemoval t="411" b="98973" l="4501" r="97456">
                            <a14:foregroundMark x1="27789" y1="36756" x2="27789" y2="36756"/>
                            <a14:foregroundMark x1="73386" y1="36345" x2="73386" y2="36345"/>
                            <a14:foregroundMark x1="51076" y1="77618" x2="51076" y2="77618"/>
                            <a14:foregroundMark x1="31507" y1="61602" x2="31507" y2="61602"/>
                            <a14:foregroundMark x1="47162" y1="46407" x2="55577" y2="55647"/>
                            <a14:foregroundMark x1="48728" y1="24641" x2="52838" y2="31622"/>
                            <a14:foregroundMark x1="71233" y1="58316" x2="70254" y2="6591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17534" y="1351301"/>
                <a:ext cx="528838" cy="504000"/>
              </a:xfrm>
              <a:prstGeom prst="rect">
                <a:avLst/>
              </a:prstGeom>
            </p:spPr>
          </p:pic>
          <p:sp>
            <p:nvSpPr>
              <p:cNvPr id="115" name="TextBox 114"/>
              <p:cNvSpPr txBox="1"/>
              <p:nvPr/>
            </p:nvSpPr>
            <p:spPr>
              <a:xfrm>
                <a:off x="873518" y="1836589"/>
                <a:ext cx="674472" cy="252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000" b="1" dirty="0" smtClean="0">
                    <a:solidFill>
                      <a:srgbClr val="49494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ЭО</a:t>
                </a:r>
                <a:endParaRPr lang="ru-RU" sz="1000" b="1" dirty="0">
                  <a:solidFill>
                    <a:srgbClr val="49494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16" name="Рисунок 11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665606" y="1265179"/>
                <a:ext cx="506359" cy="504000"/>
              </a:xfrm>
              <a:prstGeom prst="rect">
                <a:avLst/>
              </a:prstGeom>
            </p:spPr>
          </p:pic>
          <p:sp>
            <p:nvSpPr>
              <p:cNvPr id="117" name="TextBox 116"/>
              <p:cNvSpPr txBox="1"/>
              <p:nvPr/>
            </p:nvSpPr>
            <p:spPr>
              <a:xfrm>
                <a:off x="1398906" y="1832686"/>
                <a:ext cx="127481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000" b="1" dirty="0">
                    <a:solidFill>
                      <a:srgbClr val="49494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Ген. </a:t>
                </a:r>
                <a:r>
                  <a:rPr lang="ru-RU" sz="1000" b="1" dirty="0" smtClean="0">
                    <a:solidFill>
                      <a:srgbClr val="49494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подрядчик</a:t>
                </a:r>
                <a:endParaRPr lang="ru-RU" sz="1000" b="1" dirty="0">
                  <a:solidFill>
                    <a:srgbClr val="49494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18" name="Рисунок 117"/>
              <p:cNvPicPr>
                <a:picLocks noChangeAspect="1"/>
              </p:cNvPicPr>
              <p:nvPr/>
            </p:nvPicPr>
            <p:blipFill>
              <a:blip r:embed="rId11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88868" y="2078985"/>
                <a:ext cx="504000" cy="504000"/>
              </a:xfrm>
              <a:prstGeom prst="rect">
                <a:avLst/>
              </a:prstGeom>
            </p:spPr>
          </p:pic>
          <p:sp>
            <p:nvSpPr>
              <p:cNvPr id="119" name="TextBox 118"/>
              <p:cNvSpPr txBox="1"/>
              <p:nvPr/>
            </p:nvSpPr>
            <p:spPr>
              <a:xfrm>
                <a:off x="174595" y="2552844"/>
                <a:ext cx="105896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000" b="1" dirty="0" smtClean="0">
                    <a:solidFill>
                      <a:srgbClr val="49494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Поставщик</a:t>
                </a:r>
                <a:endParaRPr lang="ru-RU" sz="1000" b="1" dirty="0">
                  <a:solidFill>
                    <a:srgbClr val="49494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8" name="Группа 130"/>
            <p:cNvGrpSpPr/>
            <p:nvPr/>
          </p:nvGrpSpPr>
          <p:grpSpPr>
            <a:xfrm>
              <a:off x="1068588" y="4505013"/>
              <a:ext cx="1375792" cy="822285"/>
              <a:chOff x="7362769" y="4031839"/>
              <a:chExt cx="1375792" cy="822285"/>
            </a:xfrm>
          </p:grpSpPr>
          <p:pic>
            <p:nvPicPr>
              <p:cNvPr id="109" name="Рисунок 108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BEBA8EAE-BF5A-486C-A8C5-ECC9F3942E4B}">
                    <a14:imgProps xmlns:a14="http://schemas.microsoft.com/office/drawing/2010/main" xmlns="">
                      <a14:imgLayer r:embed="rId13">
                        <a14:imgEffect>
                          <a14:backgroundRemoval t="571" b="90000" l="10000" r="90000">
                            <a14:foregroundMark x1="66857" y1="13143" x2="66857" y2="13143"/>
                            <a14:foregroundMark x1="70143" y1="5714" x2="67714" y2="16857"/>
                            <a14:foregroundMark x1="77143" y1="5857" x2="75571" y2="13429"/>
                            <a14:foregroundMark x1="25857" y1="34286" x2="30429" y2="41000"/>
                            <a14:foregroundMark x1="20857" y1="38143" x2="38571" y2="72286"/>
                            <a14:foregroundMark x1="59143" y1="46714" x2="46286" y2="76857"/>
                            <a14:foregroundMark x1="41286" y1="41286" x2="47714" y2="50857"/>
                            <a14:foregroundMark x1="52571" y1="22857" x2="50571" y2="44714"/>
                            <a14:foregroundMark x1="39857" y1="43000" x2="39429" y2="54286"/>
                            <a14:foregroundMark x1="46857" y1="52286" x2="50000" y2="70286"/>
                            <a14:foregroundMark x1="35429" y1="68714" x2="34429" y2="78429"/>
                            <a14:foregroundMark x1="62286" y1="44714" x2="59429" y2="70857"/>
                            <a14:foregroundMark x1="59714" y1="39857" x2="58286" y2="4528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578793" y="4031839"/>
                <a:ext cx="720000" cy="720000"/>
              </a:xfrm>
              <a:prstGeom prst="rect">
                <a:avLst/>
              </a:prstGeom>
            </p:spPr>
          </p:pic>
          <p:sp>
            <p:nvSpPr>
              <p:cNvPr id="110" name="TextBox 109"/>
              <p:cNvSpPr txBox="1"/>
              <p:nvPr/>
            </p:nvSpPr>
            <p:spPr>
              <a:xfrm>
                <a:off x="7362769" y="4607903"/>
                <a:ext cx="137579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1000" b="1">
                    <a:solidFill>
                      <a:srgbClr val="494949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ru-RU" dirty="0"/>
                  <a:t>Изготовитель РФ</a:t>
                </a:r>
              </a:p>
            </p:txBody>
          </p:sp>
        </p:grpSp>
      </p:grpSp>
      <p:cxnSp>
        <p:nvCxnSpPr>
          <p:cNvPr id="120" name="Соединительная линия уступом 119"/>
          <p:cNvCxnSpPr>
            <a:stCxn id="94" idx="1"/>
            <a:endCxn id="58" idx="3"/>
          </p:cNvCxnSpPr>
          <p:nvPr/>
        </p:nvCxnSpPr>
        <p:spPr>
          <a:xfrm rot="10800000" flipV="1">
            <a:off x="6419022" y="3341030"/>
            <a:ext cx="526782" cy="393962"/>
          </a:xfrm>
          <a:prstGeom prst="bentConnector3">
            <a:avLst>
              <a:gd name="adj1" fmla="val 50000"/>
            </a:avLst>
          </a:prstGeom>
          <a:ln w="31750" cap="rnd">
            <a:solidFill>
              <a:srgbClr val="4596D1"/>
            </a:solidFill>
            <a:prstDash val="sysDot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1" name="Соединительная линия уступом 120"/>
          <p:cNvCxnSpPr>
            <a:stCxn id="111" idx="1"/>
            <a:endCxn id="74" idx="3"/>
          </p:cNvCxnSpPr>
          <p:nvPr/>
        </p:nvCxnSpPr>
        <p:spPr>
          <a:xfrm rot="10800000" flipV="1">
            <a:off x="6418832" y="5280302"/>
            <a:ext cx="524510" cy="344913"/>
          </a:xfrm>
          <a:prstGeom prst="bentConnector3">
            <a:avLst>
              <a:gd name="adj1" fmla="val 50000"/>
            </a:avLst>
          </a:prstGeom>
          <a:ln w="31750" cap="rnd">
            <a:solidFill>
              <a:srgbClr val="4596D1"/>
            </a:solidFill>
            <a:prstDash val="sysDot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2" name="Соединительная линия уступом 121"/>
          <p:cNvCxnSpPr>
            <a:stCxn id="111" idx="1"/>
            <a:endCxn id="76" idx="3"/>
          </p:cNvCxnSpPr>
          <p:nvPr/>
        </p:nvCxnSpPr>
        <p:spPr>
          <a:xfrm rot="10800000" flipV="1">
            <a:off x="6418832" y="5280302"/>
            <a:ext cx="524510" cy="1029017"/>
          </a:xfrm>
          <a:prstGeom prst="bentConnector3">
            <a:avLst>
              <a:gd name="adj1" fmla="val 50000"/>
            </a:avLst>
          </a:prstGeom>
          <a:ln w="31750" cap="rnd">
            <a:solidFill>
              <a:srgbClr val="4596D1"/>
            </a:solidFill>
            <a:prstDash val="sysDot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3" name="Соединительная линия уступом 122"/>
          <p:cNvCxnSpPr/>
          <p:nvPr/>
        </p:nvCxnSpPr>
        <p:spPr>
          <a:xfrm rot="10800000" flipV="1">
            <a:off x="6418832" y="1814612"/>
            <a:ext cx="648072" cy="2936808"/>
          </a:xfrm>
          <a:prstGeom prst="bentConnector3">
            <a:avLst>
              <a:gd name="adj1" fmla="val 50000"/>
            </a:avLst>
          </a:prstGeom>
          <a:ln w="31750" cap="rnd">
            <a:solidFill>
              <a:srgbClr val="494949"/>
            </a:solidFill>
            <a:prstDash val="sysDot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xmlns="" val="350475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Группа 16"/>
          <p:cNvGrpSpPr/>
          <p:nvPr/>
        </p:nvGrpSpPr>
        <p:grpSpPr>
          <a:xfrm>
            <a:off x="2704289" y="1239760"/>
            <a:ext cx="4066373" cy="3197757"/>
            <a:chOff x="2704289" y="1239760"/>
            <a:chExt cx="4066373" cy="3197757"/>
          </a:xfrm>
        </p:grpSpPr>
        <p:grpSp>
          <p:nvGrpSpPr>
            <p:cNvPr id="159" name="Группа 89"/>
            <p:cNvGrpSpPr/>
            <p:nvPr/>
          </p:nvGrpSpPr>
          <p:grpSpPr>
            <a:xfrm>
              <a:off x="2704289" y="1239760"/>
              <a:ext cx="4066373" cy="3197757"/>
              <a:chOff x="4822653" y="2231644"/>
              <a:chExt cx="4066373" cy="3197757"/>
            </a:xfrm>
          </p:grpSpPr>
          <p:sp>
            <p:nvSpPr>
              <p:cNvPr id="161" name="Дуга 160"/>
              <p:cNvSpPr/>
              <p:nvPr/>
            </p:nvSpPr>
            <p:spPr>
              <a:xfrm rot="5400000" flipH="1" flipV="1">
                <a:off x="4635617" y="2418680"/>
                <a:ext cx="2799840" cy="2425768"/>
              </a:xfrm>
              <a:prstGeom prst="arc">
                <a:avLst>
                  <a:gd name="adj1" fmla="val 11291596"/>
                  <a:gd name="adj2" fmla="val 17056168"/>
                </a:avLst>
              </a:prstGeom>
              <a:ln w="31750">
                <a:solidFill>
                  <a:srgbClr val="025EA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grpSp>
            <p:nvGrpSpPr>
              <p:cNvPr id="162" name="Группа 92"/>
              <p:cNvGrpSpPr/>
              <p:nvPr/>
            </p:nvGrpSpPr>
            <p:grpSpPr>
              <a:xfrm>
                <a:off x="5849333" y="4647648"/>
                <a:ext cx="3039693" cy="781753"/>
                <a:chOff x="3203848" y="1327916"/>
                <a:chExt cx="3438846" cy="801785"/>
              </a:xfrm>
            </p:grpSpPr>
            <p:sp>
              <p:nvSpPr>
                <p:cNvPr id="163" name="TextBox 162"/>
                <p:cNvSpPr txBox="1"/>
                <p:nvPr/>
              </p:nvSpPr>
              <p:spPr>
                <a:xfrm>
                  <a:off x="4209039" y="1327916"/>
                  <a:ext cx="2161926" cy="8017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ru-RU" sz="1400" dirty="0" smtClean="0">
                      <a:solidFill>
                        <a:srgbClr val="025EA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Органы по сертификации и испытательные лаборатории</a:t>
                  </a:r>
                  <a:endParaRPr lang="ru-RU" sz="1400" dirty="0">
                    <a:solidFill>
                      <a:srgbClr val="025EA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4" name="Овал 163"/>
                <p:cNvSpPr/>
                <p:nvPr/>
              </p:nvSpPr>
              <p:spPr>
                <a:xfrm flipV="1">
                  <a:off x="3203848" y="1623325"/>
                  <a:ext cx="108000" cy="108000"/>
                </a:xfrm>
                <a:prstGeom prst="ellipse">
                  <a:avLst/>
                </a:prstGeom>
                <a:solidFill>
                  <a:srgbClr val="025EA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65" name="Скругленный прямоугольник 164"/>
                <p:cNvSpPr/>
                <p:nvPr/>
              </p:nvSpPr>
              <p:spPr>
                <a:xfrm>
                  <a:off x="3254921" y="1330295"/>
                  <a:ext cx="3387773" cy="757750"/>
                </a:xfrm>
                <a:prstGeom prst="roundRect">
                  <a:avLst/>
                </a:prstGeom>
                <a:noFill/>
                <a:ln w="25400">
                  <a:solidFill>
                    <a:srgbClr val="025EA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494949"/>
                    </a:solidFill>
                  </a:endParaRPr>
                </a:p>
              </p:txBody>
            </p:sp>
          </p:grpSp>
        </p:grpSp>
        <p:pic>
          <p:nvPicPr>
            <p:cNvPr id="160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999469" y="3813452"/>
              <a:ext cx="504000" cy="504000"/>
            </a:xfrm>
            <a:prstGeom prst="rect">
              <a:avLst/>
            </a:prstGeom>
          </p:spPr>
        </p:pic>
      </p:grpSp>
      <p:grpSp>
        <p:nvGrpSpPr>
          <p:cNvPr id="151" name="Группа 66"/>
          <p:cNvGrpSpPr/>
          <p:nvPr/>
        </p:nvGrpSpPr>
        <p:grpSpPr>
          <a:xfrm>
            <a:off x="2555776" y="1786539"/>
            <a:ext cx="4331306" cy="1756882"/>
            <a:chOff x="4674140" y="3630448"/>
            <a:chExt cx="4331306" cy="1756882"/>
          </a:xfrm>
        </p:grpSpPr>
        <p:sp>
          <p:nvSpPr>
            <p:cNvPr id="153" name="Дуга 152"/>
            <p:cNvSpPr/>
            <p:nvPr/>
          </p:nvSpPr>
          <p:spPr>
            <a:xfrm rot="5400000" flipH="1" flipV="1">
              <a:off x="5267186" y="3037402"/>
              <a:ext cx="1357875" cy="2543967"/>
            </a:xfrm>
            <a:prstGeom prst="arc">
              <a:avLst>
                <a:gd name="adj1" fmla="val 11033697"/>
                <a:gd name="adj2" fmla="val 16702748"/>
              </a:avLst>
            </a:prstGeom>
            <a:ln w="31750">
              <a:solidFill>
                <a:srgbClr val="025EA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54" name="Группа 72"/>
            <p:cNvGrpSpPr/>
            <p:nvPr/>
          </p:nvGrpSpPr>
          <p:grpSpPr>
            <a:xfrm>
              <a:off x="5849333" y="4649965"/>
              <a:ext cx="3156113" cy="737365"/>
              <a:chOff x="3203848" y="1330295"/>
              <a:chExt cx="3570554" cy="756261"/>
            </a:xfrm>
          </p:grpSpPr>
          <p:sp>
            <p:nvSpPr>
              <p:cNvPr id="155" name="TextBox 154"/>
              <p:cNvSpPr txBox="1"/>
              <p:nvPr/>
            </p:nvSpPr>
            <p:spPr>
              <a:xfrm>
                <a:off x="4093950" y="1481950"/>
                <a:ext cx="2680452" cy="448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ru-RU" sz="1400" dirty="0" smtClean="0">
                    <a:solidFill>
                      <a:srgbClr val="025EA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Специализированные организации</a:t>
                </a:r>
                <a:endParaRPr lang="ru-RU" sz="1400" dirty="0">
                  <a:solidFill>
                    <a:srgbClr val="025EA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Овал 155"/>
              <p:cNvSpPr/>
              <p:nvPr/>
            </p:nvSpPr>
            <p:spPr>
              <a:xfrm flipV="1">
                <a:off x="3203848" y="1623325"/>
                <a:ext cx="108000" cy="108000"/>
              </a:xfrm>
              <a:prstGeom prst="ellipse">
                <a:avLst/>
              </a:prstGeom>
              <a:solidFill>
                <a:srgbClr val="025E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57" name="Скругленный прямоугольник 156"/>
              <p:cNvSpPr/>
              <p:nvPr/>
            </p:nvSpPr>
            <p:spPr>
              <a:xfrm>
                <a:off x="3254921" y="1330295"/>
                <a:ext cx="3387773" cy="756261"/>
              </a:xfrm>
              <a:prstGeom prst="roundRect">
                <a:avLst/>
              </a:prstGeom>
              <a:noFill/>
              <a:ln w="25400">
                <a:solidFill>
                  <a:srgbClr val="025EA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494949"/>
                  </a:solidFill>
                </a:endParaRPr>
              </a:p>
            </p:txBody>
          </p:sp>
        </p:grpSp>
      </p:grpSp>
      <p:sp>
        <p:nvSpPr>
          <p:cNvPr id="145" name="Дуга 144"/>
          <p:cNvSpPr/>
          <p:nvPr/>
        </p:nvSpPr>
        <p:spPr>
          <a:xfrm rot="16200000" flipH="1">
            <a:off x="3091618" y="1081992"/>
            <a:ext cx="1677373" cy="2338876"/>
          </a:xfrm>
          <a:prstGeom prst="arc">
            <a:avLst>
              <a:gd name="adj1" fmla="val 11648032"/>
              <a:gd name="adj2" fmla="val 16038113"/>
            </a:avLst>
          </a:prstGeom>
          <a:ln w="31750">
            <a:solidFill>
              <a:srgbClr val="025EA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аголовок 4"/>
          <p:cNvSpPr>
            <a:spLocks noGrp="1"/>
          </p:cNvSpPr>
          <p:nvPr>
            <p:ph type="title"/>
          </p:nvPr>
        </p:nvSpPr>
        <p:spPr/>
        <p:txBody>
          <a:bodyPr vert="horz" lIns="0" tIns="45720" rIns="91440" bIns="45720" rtlCol="0" anchor="ctr">
            <a:normAutofit fontScale="90000"/>
          </a:bodyPr>
          <a:lstStyle/>
          <a:p>
            <a:r>
              <a:rPr lang="ru-RU" dirty="0" smtClean="0"/>
              <a:t>Оценка соответствия в форме решения о применении импортной продукции. Участие ЭО</a:t>
            </a:r>
            <a:endParaRPr lang="ru-RU" dirty="0"/>
          </a:p>
        </p:txBody>
      </p:sp>
      <p:grpSp>
        <p:nvGrpSpPr>
          <p:cNvPr id="82" name="Группа 81"/>
          <p:cNvGrpSpPr/>
          <p:nvPr/>
        </p:nvGrpSpPr>
        <p:grpSpPr>
          <a:xfrm>
            <a:off x="2363820" y="2032112"/>
            <a:ext cx="4406841" cy="1613696"/>
            <a:chOff x="2347446" y="1808368"/>
            <a:chExt cx="4423216" cy="1613696"/>
          </a:xfrm>
        </p:grpSpPr>
        <p:sp>
          <p:nvSpPr>
            <p:cNvPr id="85" name="Дуга 84"/>
            <p:cNvSpPr/>
            <p:nvPr/>
          </p:nvSpPr>
          <p:spPr>
            <a:xfrm rot="16200000" flipH="1">
              <a:off x="2996448" y="1335953"/>
              <a:ext cx="1437109" cy="2735114"/>
            </a:xfrm>
            <a:prstGeom prst="arc">
              <a:avLst>
                <a:gd name="adj1" fmla="val 10537309"/>
                <a:gd name="adj2" fmla="val 14248023"/>
              </a:avLst>
            </a:prstGeom>
            <a:ln w="31750">
              <a:solidFill>
                <a:srgbClr val="025EA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89" name="Группа 6"/>
            <p:cNvGrpSpPr/>
            <p:nvPr/>
          </p:nvGrpSpPr>
          <p:grpSpPr>
            <a:xfrm>
              <a:off x="3706707" y="1808368"/>
              <a:ext cx="3063955" cy="675757"/>
              <a:chOff x="3203848" y="3632384"/>
              <a:chExt cx="3034716" cy="675757"/>
            </a:xfrm>
          </p:grpSpPr>
          <p:grpSp>
            <p:nvGrpSpPr>
              <p:cNvPr id="90" name="Группа 52"/>
              <p:cNvGrpSpPr/>
              <p:nvPr/>
            </p:nvGrpSpPr>
            <p:grpSpPr>
              <a:xfrm>
                <a:off x="3203848" y="3632384"/>
                <a:ext cx="3034716" cy="675757"/>
                <a:chOff x="3209479" y="5323699"/>
                <a:chExt cx="3433216" cy="738713"/>
              </a:xfrm>
            </p:grpSpPr>
            <p:sp>
              <p:nvSpPr>
                <p:cNvPr id="108" name="TextBox 107"/>
                <p:cNvSpPr txBox="1"/>
                <p:nvPr/>
              </p:nvSpPr>
              <p:spPr>
                <a:xfrm>
                  <a:off x="4540948" y="5442358"/>
                  <a:ext cx="1935688" cy="4777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ru-RU" sz="1400" dirty="0" smtClean="0">
                      <a:solidFill>
                        <a:srgbClr val="025EA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Экспертные организации</a:t>
                  </a:r>
                  <a:endParaRPr lang="ru-RU" sz="1400" dirty="0">
                    <a:solidFill>
                      <a:srgbClr val="025EA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Овал 123"/>
                <p:cNvSpPr/>
                <p:nvPr/>
              </p:nvSpPr>
              <p:spPr>
                <a:xfrm flipV="1">
                  <a:off x="3209479" y="5472973"/>
                  <a:ext cx="108000" cy="108000"/>
                </a:xfrm>
                <a:prstGeom prst="ellipse">
                  <a:avLst/>
                </a:prstGeom>
                <a:solidFill>
                  <a:srgbClr val="025EA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5" name="Скругленный прямоугольник 124"/>
                <p:cNvSpPr/>
                <p:nvPr/>
              </p:nvSpPr>
              <p:spPr>
                <a:xfrm>
                  <a:off x="3254920" y="5323699"/>
                  <a:ext cx="3387775" cy="738713"/>
                </a:xfrm>
                <a:prstGeom prst="roundRect">
                  <a:avLst/>
                </a:prstGeom>
                <a:noFill/>
                <a:ln w="25400">
                  <a:solidFill>
                    <a:srgbClr val="025EA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49494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91" name="Группа 61"/>
              <p:cNvGrpSpPr/>
              <p:nvPr/>
            </p:nvGrpSpPr>
            <p:grpSpPr>
              <a:xfrm>
                <a:off x="3347862" y="3712043"/>
                <a:ext cx="723394" cy="544059"/>
                <a:chOff x="652229" y="303540"/>
                <a:chExt cx="5036435" cy="4068562"/>
              </a:xfrm>
            </p:grpSpPr>
            <p:pic>
              <p:nvPicPr>
                <p:cNvPr id="106" name="Рисунок 105"/>
                <p:cNvPicPr>
                  <a:picLocks noChangeAspect="1"/>
                </p:cNvPicPr>
                <p:nvPr/>
              </p:nvPicPr>
              <p:blipFill>
                <a:blip r:embed="rId3" cstate="print"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52229" y="1124740"/>
                  <a:ext cx="2466630" cy="2692139"/>
                </a:xfrm>
                <a:prstGeom prst="rect">
                  <a:avLst/>
                </a:prstGeom>
              </p:spPr>
            </p:pic>
            <p:pic>
              <p:nvPicPr>
                <p:cNvPr id="107" name="Рисунок 106"/>
                <p:cNvPicPr>
                  <a:picLocks noChangeAspect="1"/>
                </p:cNvPicPr>
                <p:nvPr/>
              </p:nvPicPr>
              <p:blipFill>
                <a:blip r:embed="rId4" cstate="print"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20101" y="303540"/>
                  <a:ext cx="4068563" cy="4068562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126" name="Группа 125"/>
          <p:cNvGrpSpPr/>
          <p:nvPr/>
        </p:nvGrpSpPr>
        <p:grpSpPr>
          <a:xfrm>
            <a:off x="158267" y="2158782"/>
            <a:ext cx="3132069" cy="3262626"/>
            <a:chOff x="2292423" y="1937598"/>
            <a:chExt cx="3132069" cy="3262626"/>
          </a:xfrm>
        </p:grpSpPr>
        <p:grpSp>
          <p:nvGrpSpPr>
            <p:cNvPr id="130" name="Группа 57"/>
            <p:cNvGrpSpPr/>
            <p:nvPr/>
          </p:nvGrpSpPr>
          <p:grpSpPr>
            <a:xfrm>
              <a:off x="2322797" y="1937598"/>
              <a:ext cx="3101695" cy="864096"/>
              <a:chOff x="2322797" y="1937598"/>
              <a:chExt cx="3101695" cy="864096"/>
            </a:xfrm>
          </p:grpSpPr>
          <p:sp>
            <p:nvSpPr>
              <p:cNvPr id="132" name="Скругленный прямоугольник 131"/>
              <p:cNvSpPr/>
              <p:nvPr/>
            </p:nvSpPr>
            <p:spPr>
              <a:xfrm>
                <a:off x="2322797" y="1937598"/>
                <a:ext cx="3101695" cy="864096"/>
              </a:xfrm>
              <a:prstGeom prst="roundRect">
                <a:avLst/>
              </a:prstGeom>
              <a:solidFill>
                <a:srgbClr val="F8A9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ru-RU" dirty="0" smtClean="0">
                    <a:solidFill>
                      <a:srgbClr val="49494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Эксплуатирующая организация</a:t>
                </a:r>
                <a:endParaRPr lang="ru-RU" dirty="0">
                  <a:solidFill>
                    <a:srgbClr val="49494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33" name="Рисунок 13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363790" y="1998924"/>
                <a:ext cx="744860" cy="699912"/>
              </a:xfrm>
              <a:prstGeom prst="rect">
                <a:avLst/>
              </a:prstGeom>
            </p:spPr>
          </p:pic>
        </p:grpSp>
        <p:sp>
          <p:nvSpPr>
            <p:cNvPr id="127" name="Дуга 126"/>
            <p:cNvSpPr/>
            <p:nvPr/>
          </p:nvSpPr>
          <p:spPr>
            <a:xfrm rot="8028073" flipH="1" flipV="1">
              <a:off x="2186023" y="2754791"/>
              <a:ext cx="2551833" cy="2339033"/>
            </a:xfrm>
            <a:prstGeom prst="arc">
              <a:avLst>
                <a:gd name="adj1" fmla="val 10053047"/>
                <a:gd name="adj2" fmla="val 17745562"/>
              </a:avLst>
            </a:prstGeom>
            <a:ln w="31750">
              <a:solidFill>
                <a:srgbClr val="025EA1"/>
              </a:solidFill>
              <a:prstDash val="sysDot"/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36" name="TextBox 13"/>
          <p:cNvSpPr txBox="1"/>
          <p:nvPr/>
        </p:nvSpPr>
        <p:spPr>
          <a:xfrm>
            <a:off x="6914139" y="1029176"/>
            <a:ext cx="18434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ТУ, программ и методик испытаний,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и проведение </a:t>
            </a:r>
            <a:r>
              <a:rPr lang="ru-RU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испытаний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6914139" y="2212544"/>
            <a:ext cx="1843426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Экспертиза ТД</a:t>
            </a:r>
            <a:endParaRPr lang="ru-RU" sz="1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6924107" y="2902095"/>
            <a:ext cx="1843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приемки в процессе изготовления</a:t>
            </a:r>
            <a:endParaRPr lang="ru-RU" sz="1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6953291" y="3686639"/>
            <a:ext cx="1843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обязательной сертификации</a:t>
            </a:r>
            <a:endParaRPr lang="ru-RU" sz="1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6" name="Группа 50"/>
          <p:cNvGrpSpPr/>
          <p:nvPr/>
        </p:nvGrpSpPr>
        <p:grpSpPr>
          <a:xfrm>
            <a:off x="3730969" y="1091952"/>
            <a:ext cx="3039693" cy="780048"/>
            <a:chOff x="3203848" y="1330296"/>
            <a:chExt cx="3438846" cy="800038"/>
          </a:xfrm>
        </p:grpSpPr>
        <p:sp>
          <p:nvSpPr>
            <p:cNvPr id="147" name="TextBox 146"/>
            <p:cNvSpPr txBox="1"/>
            <p:nvPr/>
          </p:nvSpPr>
          <p:spPr>
            <a:xfrm>
              <a:off x="4240285" y="1380936"/>
              <a:ext cx="2161926" cy="625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dirty="0" smtClean="0">
                  <a:solidFill>
                    <a:srgbClr val="025EA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Изготовитель</a:t>
              </a:r>
            </a:p>
            <a:p>
              <a:pPr>
                <a:lnSpc>
                  <a:spcPct val="80000"/>
                </a:lnSpc>
              </a:pPr>
              <a:r>
                <a:rPr lang="ru-RU" sz="1400" dirty="0" smtClean="0">
                  <a:solidFill>
                    <a:srgbClr val="025EA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Поставщик</a:t>
              </a:r>
            </a:p>
            <a:p>
              <a:pPr>
                <a:lnSpc>
                  <a:spcPct val="80000"/>
                </a:lnSpc>
              </a:pPr>
              <a:r>
                <a:rPr lang="ru-RU" sz="1400" dirty="0" smtClean="0">
                  <a:solidFill>
                    <a:srgbClr val="025EA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Изготовитель РФ</a:t>
              </a:r>
              <a:endParaRPr lang="ru-RU" sz="1400" dirty="0">
                <a:solidFill>
                  <a:srgbClr val="025EA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Овал 28"/>
            <p:cNvSpPr/>
            <p:nvPr/>
          </p:nvSpPr>
          <p:spPr>
            <a:xfrm flipV="1">
              <a:off x="3203848" y="1623325"/>
              <a:ext cx="108000" cy="108000"/>
            </a:xfrm>
            <a:prstGeom prst="ellipse">
              <a:avLst/>
            </a:prstGeom>
            <a:solidFill>
              <a:srgbClr val="025E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9" name="Скругленный прямоугольник 148"/>
            <p:cNvSpPr/>
            <p:nvPr/>
          </p:nvSpPr>
          <p:spPr>
            <a:xfrm>
              <a:off x="3254921" y="1330296"/>
              <a:ext cx="3387773" cy="800038"/>
            </a:xfrm>
            <a:prstGeom prst="roundRect">
              <a:avLst/>
            </a:prstGeom>
            <a:noFill/>
            <a:ln w="25400">
              <a:solidFill>
                <a:srgbClr val="025EA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494949"/>
                </a:solidFill>
              </a:endParaRPr>
            </a:p>
          </p:txBody>
        </p:sp>
      </p:grpSp>
      <p:pic>
        <p:nvPicPr>
          <p:cNvPr id="144" name="Рисунок 143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280"/>
          <a:stretch>
            <a:fillRect/>
          </a:stretch>
        </p:blipFill>
        <p:spPr>
          <a:xfrm>
            <a:off x="3852786" y="1128640"/>
            <a:ext cx="792000" cy="670978"/>
          </a:xfrm>
          <a:prstGeom prst="rect">
            <a:avLst/>
          </a:prstGeom>
        </p:spPr>
      </p:pic>
      <p:pic>
        <p:nvPicPr>
          <p:cNvPr id="152" name="Рисунок 4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0304" y="2926904"/>
            <a:ext cx="504000" cy="504000"/>
          </a:xfrm>
          <a:prstGeom prst="rect">
            <a:avLst/>
          </a:prstGeom>
        </p:spPr>
      </p:pic>
      <p:grpSp>
        <p:nvGrpSpPr>
          <p:cNvPr id="181" name="Группа 180"/>
          <p:cNvGrpSpPr/>
          <p:nvPr/>
        </p:nvGrpSpPr>
        <p:grpSpPr>
          <a:xfrm>
            <a:off x="648432" y="4573443"/>
            <a:ext cx="4791474" cy="1864732"/>
            <a:chOff x="1097755" y="3066860"/>
            <a:chExt cx="5879683" cy="2228702"/>
          </a:xfrm>
        </p:grpSpPr>
        <p:grpSp>
          <p:nvGrpSpPr>
            <p:cNvPr id="182" name="Группа 23"/>
            <p:cNvGrpSpPr/>
            <p:nvPr/>
          </p:nvGrpSpPr>
          <p:grpSpPr>
            <a:xfrm>
              <a:off x="1097755" y="3066860"/>
              <a:ext cx="5164732" cy="2060346"/>
              <a:chOff x="1097755" y="3066860"/>
              <a:chExt cx="5164732" cy="2060346"/>
            </a:xfrm>
          </p:grpSpPr>
          <p:sp>
            <p:nvSpPr>
              <p:cNvPr id="185" name="Полилиния 184"/>
              <p:cNvSpPr/>
              <p:nvPr/>
            </p:nvSpPr>
            <p:spPr>
              <a:xfrm>
                <a:off x="1229966" y="3586923"/>
                <a:ext cx="4920110" cy="1022856"/>
              </a:xfrm>
              <a:custGeom>
                <a:avLst/>
                <a:gdLst>
                  <a:gd name="connsiteX0" fmla="*/ 0 w 6698512"/>
                  <a:gd name="connsiteY0" fmla="*/ 499730 h 1456660"/>
                  <a:gd name="connsiteX1" fmla="*/ 946298 w 6698512"/>
                  <a:gd name="connsiteY1" fmla="*/ 1435395 h 1456660"/>
                  <a:gd name="connsiteX2" fmla="*/ 2424223 w 6698512"/>
                  <a:gd name="connsiteY2" fmla="*/ 0 h 1456660"/>
                  <a:gd name="connsiteX3" fmla="*/ 3891516 w 6698512"/>
                  <a:gd name="connsiteY3" fmla="*/ 1456660 h 1456660"/>
                  <a:gd name="connsiteX4" fmla="*/ 5390707 w 6698512"/>
                  <a:gd name="connsiteY4" fmla="*/ 10632 h 1456660"/>
                  <a:gd name="connsiteX5" fmla="*/ 6698512 w 6698512"/>
                  <a:gd name="connsiteY5" fmla="*/ 1233376 h 1456660"/>
                  <a:gd name="connsiteX6" fmla="*/ 6698512 w 6698512"/>
                  <a:gd name="connsiteY6" fmla="*/ 1233376 h 1456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98512" h="1456660">
                    <a:moveTo>
                      <a:pt x="0" y="499730"/>
                    </a:moveTo>
                    <a:lnTo>
                      <a:pt x="946298" y="1435395"/>
                    </a:lnTo>
                    <a:lnTo>
                      <a:pt x="2424223" y="0"/>
                    </a:lnTo>
                    <a:lnTo>
                      <a:pt x="3891516" y="1456660"/>
                    </a:lnTo>
                    <a:lnTo>
                      <a:pt x="5390707" y="10632"/>
                    </a:lnTo>
                    <a:lnTo>
                      <a:pt x="6698512" y="1233376"/>
                    </a:lnTo>
                    <a:lnTo>
                      <a:pt x="6698512" y="1233376"/>
                    </a:lnTo>
                  </a:path>
                </a:pathLst>
              </a:custGeom>
              <a:noFill/>
              <a:ln w="31750" cap="rnd"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6" name="Овал 185"/>
              <p:cNvSpPr/>
              <p:nvPr/>
            </p:nvSpPr>
            <p:spPr>
              <a:xfrm>
                <a:off x="6130276" y="4427768"/>
                <a:ext cx="132211" cy="126395"/>
              </a:xfrm>
              <a:prstGeom prst="ellipse">
                <a:avLst/>
              </a:prstGeom>
              <a:solidFill>
                <a:srgbClr val="0032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7" name="Овал 186"/>
              <p:cNvSpPr/>
              <p:nvPr/>
            </p:nvSpPr>
            <p:spPr>
              <a:xfrm>
                <a:off x="1097755" y="3828628"/>
                <a:ext cx="132211" cy="126395"/>
              </a:xfrm>
              <a:prstGeom prst="ellipse">
                <a:avLst/>
              </a:prstGeom>
              <a:solidFill>
                <a:srgbClr val="0032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8" name="Ромб 187"/>
              <p:cNvSpPr/>
              <p:nvPr/>
            </p:nvSpPr>
            <p:spPr>
              <a:xfrm>
                <a:off x="3535393" y="4066972"/>
                <a:ext cx="1105008" cy="1056392"/>
              </a:xfrm>
              <a:prstGeom prst="diamond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89" name="Рисунок 188"/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872666" y="4405832"/>
                <a:ext cx="430462" cy="411523"/>
              </a:xfrm>
              <a:prstGeom prst="rect">
                <a:avLst/>
              </a:prstGeom>
            </p:spPr>
          </p:pic>
          <p:sp>
            <p:nvSpPr>
              <p:cNvPr id="190" name="Ромб 189"/>
              <p:cNvSpPr/>
              <p:nvPr/>
            </p:nvSpPr>
            <p:spPr>
              <a:xfrm>
                <a:off x="2447110" y="3066860"/>
                <a:ext cx="1105008" cy="1056393"/>
              </a:xfrm>
              <a:prstGeom prst="diamond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91" name="Рисунок 190"/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782325" y="3386029"/>
                <a:ext cx="437293" cy="418054"/>
              </a:xfrm>
              <a:prstGeom prst="rect">
                <a:avLst/>
              </a:prstGeom>
            </p:spPr>
          </p:pic>
          <p:sp>
            <p:nvSpPr>
              <p:cNvPr id="192" name="Ромб 191"/>
              <p:cNvSpPr/>
              <p:nvPr/>
            </p:nvSpPr>
            <p:spPr>
              <a:xfrm>
                <a:off x="4599340" y="3107400"/>
                <a:ext cx="1105008" cy="1056392"/>
              </a:xfrm>
              <a:prstGeom prst="diamond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93" name="Рисунок 192"/>
              <p:cNvPicPr>
                <a:picLocks noChangeAspect="1"/>
              </p:cNvPicPr>
              <p:nvPr/>
            </p:nvPicPr>
            <p:blipFill>
              <a:blip r:embed="rId10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954675" y="3368387"/>
                <a:ext cx="481421" cy="460240"/>
              </a:xfrm>
              <a:prstGeom prst="rect">
                <a:avLst/>
              </a:prstGeom>
            </p:spPr>
          </p:pic>
          <p:sp>
            <p:nvSpPr>
              <p:cNvPr id="194" name="Ромб 193"/>
              <p:cNvSpPr/>
              <p:nvPr/>
            </p:nvSpPr>
            <p:spPr>
              <a:xfrm>
                <a:off x="1401915" y="4070813"/>
                <a:ext cx="1105008" cy="1056393"/>
              </a:xfrm>
              <a:prstGeom prst="diamond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95" name="Рисунок 194"/>
              <p:cNvPicPr>
                <a:picLocks noChangeAspect="1"/>
              </p:cNvPicPr>
              <p:nvPr/>
            </p:nvPicPr>
            <p:blipFill>
              <a:blip r:embed="rId11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770720" y="4389982"/>
                <a:ext cx="429260" cy="410375"/>
              </a:xfrm>
              <a:prstGeom prst="rect">
                <a:avLst/>
              </a:prstGeom>
            </p:spPr>
          </p:pic>
        </p:grpSp>
        <p:pic>
          <p:nvPicPr>
            <p:cNvPr id="183" name="Рисунок 18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884326" y="4023481"/>
              <a:ext cx="799892" cy="764700"/>
            </a:xfrm>
            <a:prstGeom prst="rect">
              <a:avLst/>
            </a:prstGeom>
          </p:spPr>
        </p:pic>
        <p:sp>
          <p:nvSpPr>
            <p:cNvPr id="184" name="TextBox 183"/>
            <p:cNvSpPr txBox="1"/>
            <p:nvPr/>
          </p:nvSpPr>
          <p:spPr>
            <a:xfrm>
              <a:off x="5415324" y="4817356"/>
              <a:ext cx="1562114" cy="478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 smtClean="0">
                  <a:solidFill>
                    <a:schemeClr val="accent6">
                      <a:lumMod val="75000"/>
                    </a:schemeClr>
                  </a:solidFill>
                  <a:latin typeface="Arial Black" panose="020B0A04020102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АНАЛИЗ РЕЗУЛЬТАТОВ</a:t>
              </a:r>
              <a:endParaRPr lang="ru-RU" sz="10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</p:grpSp>
      <p:sp>
        <p:nvSpPr>
          <p:cNvPr id="201" name="TextBox 200"/>
          <p:cNvSpPr txBox="1"/>
          <p:nvPr/>
        </p:nvSpPr>
        <p:spPr>
          <a:xfrm>
            <a:off x="5762461" y="5236159"/>
            <a:ext cx="1994566" cy="1015663"/>
          </a:xfrm>
          <a:prstGeom prst="rect">
            <a:avLst/>
          </a:prstGeom>
          <a:noFill/>
        </p:spPr>
        <p:txBody>
          <a:bodyPr wrap="square" lIns="144000" rtlCol="0">
            <a:spAutoFit/>
          </a:bodyPr>
          <a:lstStyle/>
          <a:p>
            <a:r>
              <a:rPr lang="ru-RU" sz="1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УТВЕРЖДЕНИЕ РЕШЕНИЯ О ПРИМЕНЕНИИ ИМПОРТНОЙ ПРОДУКЦИИ</a:t>
            </a:r>
            <a:br>
              <a:rPr lang="ru-RU" sz="1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</a:br>
            <a:r>
              <a:rPr lang="ru-RU" sz="1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НА ОБЪЕКТЕ ИСПОЛЬЗОВАНИЯ АТОМНОЙ ЭНЕРГИИ</a:t>
            </a:r>
            <a:endParaRPr lang="ru-RU" sz="1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pic>
        <p:nvPicPr>
          <p:cNvPr id="247" name="Picture 2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98" t="3562" r="10958" b="8293"/>
          <a:stretch/>
        </p:blipFill>
        <p:spPr bwMode="auto">
          <a:xfrm>
            <a:off x="6399463" y="4427313"/>
            <a:ext cx="720562" cy="80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8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81349" y="461087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0" name="Прямая соединительная линия 249"/>
          <p:cNvCxnSpPr>
            <a:stCxn id="183" idx="3"/>
          </p:cNvCxnSpPr>
          <p:nvPr/>
        </p:nvCxnSpPr>
        <p:spPr>
          <a:xfrm>
            <a:off x="5200955" y="5693747"/>
            <a:ext cx="561506" cy="4097"/>
          </a:xfrm>
          <a:prstGeom prst="line">
            <a:avLst/>
          </a:prstGeom>
          <a:ln w="158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3" name="TextBox 252"/>
          <p:cNvSpPr txBox="1"/>
          <p:nvPr/>
        </p:nvSpPr>
        <p:spPr>
          <a:xfrm rot="2700000">
            <a:off x="-49904" y="5855429"/>
            <a:ext cx="1562937" cy="246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Arial Black" panose="020B0A040201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ЭКСПЕРТИЗА  ТД</a:t>
            </a:r>
            <a:endParaRPr lang="ru-RU" sz="1000" dirty="0">
              <a:latin typeface="Arial Black" panose="020B0A04020102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54" name="TextBox 253"/>
          <p:cNvSpPr txBox="1"/>
          <p:nvPr/>
        </p:nvSpPr>
        <p:spPr>
          <a:xfrm rot="18899740">
            <a:off x="1282281" y="4485572"/>
            <a:ext cx="1159033" cy="250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Arial Black" panose="020B0A040201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ПРИЕМКА</a:t>
            </a:r>
            <a:endParaRPr lang="ru-RU" sz="1000" dirty="0">
              <a:latin typeface="Arial Black" panose="020B0A04020102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55" name="TextBox 254"/>
          <p:cNvSpPr txBox="1"/>
          <p:nvPr/>
        </p:nvSpPr>
        <p:spPr>
          <a:xfrm rot="18900000">
            <a:off x="2698367" y="6116531"/>
            <a:ext cx="1492199" cy="250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Arial Black" panose="020B0A040201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ИСПЫТАНИЯ</a:t>
            </a:r>
            <a:endParaRPr lang="ru-RU" sz="1000" dirty="0">
              <a:latin typeface="Arial Black" panose="020B0A04020102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56" name="TextBox 255"/>
          <p:cNvSpPr txBox="1"/>
          <p:nvPr/>
        </p:nvSpPr>
        <p:spPr>
          <a:xfrm rot="2700000">
            <a:off x="3716952" y="4763773"/>
            <a:ext cx="1492199" cy="250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Arial Black" panose="020B0A040201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СЕРТИФИКАЦИЯ</a:t>
            </a:r>
            <a:endParaRPr lang="ru-RU" sz="1000" dirty="0">
              <a:latin typeface="Arial Black" panose="020B0A04020102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57" name="TextBox 256"/>
          <p:cNvSpPr txBox="1"/>
          <p:nvPr/>
        </p:nvSpPr>
        <p:spPr>
          <a:xfrm rot="18899740">
            <a:off x="2673090" y="4765960"/>
            <a:ext cx="15468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Arial Black" panose="020B0A040201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ОБЯЗАТЕЛЬНАЯ</a:t>
            </a:r>
            <a:endParaRPr lang="ru-RU" sz="1000" dirty="0">
              <a:latin typeface="Arial Black" panose="020B0A04020102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cxnSp>
        <p:nvCxnSpPr>
          <p:cNvPr id="67" name="Прямая со стрелкой 66"/>
          <p:cNvCxnSpPr/>
          <p:nvPr/>
        </p:nvCxnSpPr>
        <p:spPr>
          <a:xfrm flipH="1">
            <a:off x="7626468" y="5697844"/>
            <a:ext cx="501771" cy="0"/>
          </a:xfrm>
          <a:prstGeom prst="straightConnector1">
            <a:avLst/>
          </a:prstGeom>
          <a:ln w="31750">
            <a:solidFill>
              <a:srgbClr val="494949"/>
            </a:solidFill>
            <a:prstDash val="sysDot"/>
            <a:headEnd type="triangle" w="lg" len="med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8" name="Скругленный прямоугольник 6">
            <a:extLst>
              <a:ext uri="{FF2B5EF4-FFF2-40B4-BE49-F238E27FC236}"/>
            </a:extLst>
          </p:cNvPr>
          <p:cNvSpPr/>
          <p:nvPr/>
        </p:nvSpPr>
        <p:spPr>
          <a:xfrm>
            <a:off x="8099664" y="5281650"/>
            <a:ext cx="1627209" cy="1015663"/>
          </a:xfrm>
          <a:prstGeom prst="rect">
            <a:avLst/>
          </a:prstGeom>
          <a:noFill/>
        </p:spPr>
        <p:txBody>
          <a:bodyPr wrap="square" lIns="144000" rtlCol="0">
            <a:spAutoFit/>
          </a:bodyPr>
          <a:lstStyle/>
          <a:p>
            <a:r>
              <a:rPr lang="ru-RU" sz="1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СОГЛАСОВАНИЕ РЕШЕНИЯ </a:t>
            </a:r>
            <a:r>
              <a:rPr lang="ru-RU" sz="1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О ПРИМЕНЕНИИ ИМПОРТНОЙ </a:t>
            </a:r>
            <a:r>
              <a:rPr lang="ru-RU" sz="1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ПРОДУКЦИИ С РОСТЕХНАДЗОРОМ</a:t>
            </a:r>
            <a:endParaRPr lang="ru-RU" sz="1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pic>
        <p:nvPicPr>
          <p:cNvPr id="75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2" b="13435"/>
          <a:stretch>
            <a:fillRect/>
          </a:stretch>
        </p:blipFill>
        <p:spPr bwMode="auto">
          <a:xfrm>
            <a:off x="8337905" y="4675908"/>
            <a:ext cx="839320" cy="54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0475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u6ATX5JUW7c7BzDsLSig"/>
</p:tagLst>
</file>

<file path=ppt/theme/theme1.xml><?xml version="1.0" encoding="utf-8"?>
<a:theme xmlns:a="http://schemas.openxmlformats.org/drawingml/2006/main" name="for_preza">
  <a:themeElements>
    <a:clrScheme name="Другая 1">
      <a:dk1>
        <a:sysClr val="windowText" lastClr="000000"/>
      </a:dk1>
      <a:lt1>
        <a:srgbClr val="FFFFFF"/>
      </a:lt1>
      <a:dk2>
        <a:srgbClr val="325076"/>
      </a:dk2>
      <a:lt2>
        <a:srgbClr val="FFFFFF"/>
      </a:lt2>
      <a:accent1>
        <a:srgbClr val="00B050"/>
      </a:accent1>
      <a:accent2>
        <a:srgbClr val="00B0F0"/>
      </a:accent2>
      <a:accent3>
        <a:srgbClr val="639ECA"/>
      </a:accent3>
      <a:accent4>
        <a:srgbClr val="0070C0"/>
      </a:accent4>
      <a:accent5>
        <a:srgbClr val="FFC000"/>
      </a:accent5>
      <a:accent6>
        <a:srgbClr val="996633"/>
      </a:accent6>
      <a:hlink>
        <a:srgbClr val="F2F2F2"/>
      </a:hlink>
      <a:folHlink>
        <a:srgbClr val="7F7F7F"/>
      </a:folHlink>
    </a:clrScheme>
    <a:fontScheme name="Другая 2">
      <a:majorFont>
        <a:latin typeface="Circe Bold"/>
        <a:ea typeface=""/>
        <a:cs typeface=""/>
      </a:majorFont>
      <a:minorFont>
        <a:latin typeface="Cir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ш_А4_,без лого — копия" id="{FCAFF0C2-B6DF-474B-AE95-D3787A10BD98}" vid="{71E6C09B-1356-454C-B33D-85A54AADC18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RA_shablon_2017</Template>
  <TotalTime>4597</TotalTime>
  <Words>1035</Words>
  <Application>Microsoft Office PowerPoint</Application>
  <PresentationFormat>Лист A4 (210x297 мм)</PresentationFormat>
  <Paragraphs>264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for_preza</vt:lpstr>
      <vt:lpstr>Управление качеством в целях безопасности </vt:lpstr>
      <vt:lpstr>Основные инструменты обеспечения качества оборудования и взаимодействия с изготовителями</vt:lpstr>
      <vt:lpstr>Оценка соответствия продукции как инструмент обеспечения безопасности и качества</vt:lpstr>
      <vt:lpstr>Цели оценки соответствия</vt:lpstr>
      <vt:lpstr>Слайд 5</vt:lpstr>
      <vt:lpstr>Слайд 6</vt:lpstr>
      <vt:lpstr>Оценка соответствия в форме испытаний. Участие ЭО </vt:lpstr>
      <vt:lpstr>Оценка соответствия в форме приемки. Участие ЭО</vt:lpstr>
      <vt:lpstr>Оценка соответствия в форме решения о применении импортной продукции. Участие ЭО</vt:lpstr>
      <vt:lpstr>Система добровольной сертификации производств изготовителей – стратегическое решение ГК «Росатом»</vt:lpstr>
      <vt:lpstr>Проверки выполнения ПОК(Р,И)</vt:lpstr>
      <vt:lpstr>Аудит достоверности данных (критически важные позиции продукции, работ, услуг)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Содержание</dc:title>
  <dc:creator>пользователь Microsoft Office</dc:creator>
  <cp:lastModifiedBy>guschin-sv</cp:lastModifiedBy>
  <cp:revision>349</cp:revision>
  <cp:lastPrinted>2018-11-13T08:23:16Z</cp:lastPrinted>
  <dcterms:created xsi:type="dcterms:W3CDTF">2017-04-20T21:00:35Z</dcterms:created>
  <dcterms:modified xsi:type="dcterms:W3CDTF">2018-11-30T09:37:29Z</dcterms:modified>
</cp:coreProperties>
</file>